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98" r:id="rId2"/>
    <p:sldId id="257" r:id="rId3"/>
    <p:sldId id="258" r:id="rId4"/>
    <p:sldId id="259" r:id="rId5"/>
    <p:sldId id="29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6" r:id="rId20"/>
    <p:sldId id="278" r:id="rId21"/>
    <p:sldId id="280" r:id="rId22"/>
    <p:sldId id="281" r:id="rId23"/>
    <p:sldId id="300" r:id="rId24"/>
    <p:sldId id="301" r:id="rId25"/>
    <p:sldId id="302" r:id="rId26"/>
    <p:sldId id="287" r:id="rId27"/>
    <p:sldId id="289" r:id="rId28"/>
    <p:sldId id="290" r:id="rId29"/>
    <p:sldId id="291" r:id="rId30"/>
    <p:sldId id="294" r:id="rId31"/>
    <p:sldId id="295" r:id="rId32"/>
    <p:sldId id="306" r:id="rId33"/>
    <p:sldId id="304" r:id="rId34"/>
    <p:sldId id="305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8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US" smtClean="0"/>
              <a:pPr marL="38100">
                <a:lnSpc>
                  <a:spcPct val="100000"/>
                </a:lnSpc>
                <a:spcBef>
                  <a:spcPts val="35"/>
                </a:spcBef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4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1295400"/>
          </a:xfrm>
        </p:spPr>
        <p:txBody>
          <a:bodyPr>
            <a:normAutofit/>
          </a:bodyPr>
          <a:lstStyle/>
          <a:p>
            <a:pPr algn="ctr"/>
            <a:r>
              <a:rPr lang="en-IN" sz="6000" b="1" dirty="0" smtClean="0"/>
              <a:t>QUINOLONES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342900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en-IN" b="1" dirty="0" smtClean="0"/>
              <a:t>Dr.S K Pathak</a:t>
            </a:r>
          </a:p>
          <a:p>
            <a:pPr algn="r">
              <a:buNone/>
            </a:pPr>
            <a:r>
              <a:rPr lang="en-IN" b="1" dirty="0" smtClean="0"/>
              <a:t>Associate Prof.</a:t>
            </a:r>
          </a:p>
          <a:p>
            <a:pPr algn="r">
              <a:buNone/>
            </a:pPr>
            <a:r>
              <a:rPr lang="en-IN" b="1" dirty="0" smtClean="0"/>
              <a:t>Dept. Of Pharmacology</a:t>
            </a:r>
          </a:p>
          <a:p>
            <a:pPr algn="r">
              <a:buNone/>
            </a:pPr>
            <a:r>
              <a:rPr lang="en-IN" b="1" dirty="0" smtClean="0"/>
              <a:t>S K Medical College</a:t>
            </a:r>
          </a:p>
          <a:p>
            <a:pPr algn="r">
              <a:buNone/>
            </a:pPr>
            <a:r>
              <a:rPr lang="en-IN" b="1" dirty="0" smtClean="0"/>
              <a:t>Muzaffarpur</a:t>
            </a:r>
          </a:p>
          <a:p>
            <a:pPr algn="r"/>
            <a:endParaRPr lang="en-IN" b="1" dirty="0" smtClean="0"/>
          </a:p>
          <a:p>
            <a:pPr algn="r"/>
            <a:endParaRPr lang="en-IN" b="1" dirty="0" smtClean="0"/>
          </a:p>
          <a:p>
            <a:pPr algn="r"/>
            <a:endParaRPr lang="en-IN" b="1" dirty="0" smtClean="0"/>
          </a:p>
          <a:p>
            <a:pPr>
              <a:buNone/>
            </a:pPr>
            <a:r>
              <a:rPr lang="en-IN" b="1" dirty="0" smtClean="0"/>
              <a:t>Session:201</a:t>
            </a:r>
            <a:r>
              <a:rPr lang="en-IN" sz="1800" b="1" dirty="0" smtClean="0"/>
              <a:t>8</a:t>
            </a:r>
          </a:p>
          <a:p>
            <a:pPr algn="r"/>
            <a:endParaRPr lang="en-US" b="1" dirty="0"/>
          </a:p>
        </p:txBody>
      </p:sp>
      <p:pic>
        <p:nvPicPr>
          <p:cNvPr id="4" name="~PP2878.WAV">
            <a:hlinkClick r:id="" action="ppaction://media"/>
          </p:cNvPr>
          <p:cNvPicPr>
            <a:picLocks noRot="1" noChangeAspect="1"/>
          </p:cNvPicPr>
          <p:nvPr>
            <a:wavAudioFile r:embed="rId1" name="~PP2878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88" y="952881"/>
            <a:ext cx="7084059" cy="3608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715" indent="-274955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655" algn="l"/>
              </a:tabLst>
            </a:pPr>
            <a:r>
              <a:rPr sz="2300" spc="-5" dirty="0">
                <a:latin typeface="Trebuchet MS"/>
                <a:cs typeface="Trebuchet MS"/>
              </a:rPr>
              <a:t>Because of their expanded antimicrobial </a:t>
            </a:r>
            <a:r>
              <a:rPr sz="2300" spc="-45" dirty="0">
                <a:latin typeface="Trebuchet MS"/>
                <a:cs typeface="Trebuchet MS"/>
              </a:rPr>
              <a:t>spectrum,  </a:t>
            </a:r>
            <a:r>
              <a:rPr sz="2300" spc="-5" dirty="0">
                <a:latin typeface="Trebuchet MS"/>
                <a:cs typeface="Trebuchet MS"/>
              </a:rPr>
              <a:t>they are useful </a:t>
            </a:r>
            <a:r>
              <a:rPr sz="2300" dirty="0">
                <a:latin typeface="Trebuchet MS"/>
                <a:cs typeface="Trebuchet MS"/>
              </a:rPr>
              <a:t>in </a:t>
            </a:r>
            <a:r>
              <a:rPr sz="2300" spc="-5" dirty="0">
                <a:latin typeface="Trebuchet MS"/>
                <a:cs typeface="Trebuchet MS"/>
              </a:rPr>
              <a:t>the treatment of community-  </a:t>
            </a:r>
            <a:r>
              <a:rPr sz="2300" dirty="0">
                <a:latin typeface="Trebuchet MS"/>
                <a:cs typeface="Trebuchet MS"/>
              </a:rPr>
              <a:t>acquired </a:t>
            </a:r>
            <a:r>
              <a:rPr sz="2300" spc="-5" dirty="0">
                <a:latin typeface="Trebuchet MS"/>
                <a:cs typeface="Trebuchet MS"/>
              </a:rPr>
              <a:t>pneumonia, acute sinusitis </a:t>
            </a:r>
            <a:r>
              <a:rPr sz="2300" dirty="0">
                <a:latin typeface="Trebuchet MS"/>
                <a:cs typeface="Trebuchet MS"/>
              </a:rPr>
              <a:t>and </a:t>
            </a:r>
            <a:r>
              <a:rPr sz="2300" spc="-5" dirty="0">
                <a:latin typeface="Trebuchet MS"/>
                <a:cs typeface="Trebuchet MS"/>
              </a:rPr>
              <a:t>acute  exacerbations </a:t>
            </a:r>
            <a:r>
              <a:rPr sz="2300" dirty="0">
                <a:latin typeface="Trebuchet MS"/>
                <a:cs typeface="Trebuchet MS"/>
              </a:rPr>
              <a:t>of </a:t>
            </a:r>
            <a:r>
              <a:rPr sz="2300" spc="-5" dirty="0">
                <a:latin typeface="Trebuchet MS"/>
                <a:cs typeface="Trebuchet MS"/>
              </a:rPr>
              <a:t>chronic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spc="-5" dirty="0">
                <a:latin typeface="Trebuchet MS"/>
                <a:cs typeface="Trebuchet MS"/>
              </a:rPr>
              <a:t>bronchitis.</a:t>
            </a:r>
            <a:endParaRPr sz="2300">
              <a:latin typeface="Trebuchet MS"/>
              <a:cs typeface="Trebuchet MS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655" algn="l"/>
              </a:tabLst>
            </a:pPr>
            <a:r>
              <a:rPr sz="2300" dirty="0">
                <a:latin typeface="Trebuchet MS"/>
                <a:cs typeface="Trebuchet MS"/>
              </a:rPr>
              <a:t>The FDA </a:t>
            </a:r>
            <a:r>
              <a:rPr sz="2300" spc="-5" dirty="0">
                <a:latin typeface="Trebuchet MS"/>
                <a:cs typeface="Trebuchet MS"/>
              </a:rPr>
              <a:t>recommends that all of these drugs </a:t>
            </a:r>
            <a:r>
              <a:rPr sz="2300" spc="-75" dirty="0">
                <a:latin typeface="Trebuchet MS"/>
                <a:cs typeface="Trebuchet MS"/>
              </a:rPr>
              <a:t>should  </a:t>
            </a:r>
            <a:r>
              <a:rPr sz="2300" dirty="0">
                <a:latin typeface="Trebuchet MS"/>
                <a:cs typeface="Trebuchet MS"/>
              </a:rPr>
              <a:t>be </a:t>
            </a:r>
            <a:r>
              <a:rPr sz="2300" spc="-5" dirty="0">
                <a:latin typeface="Trebuchet MS"/>
                <a:cs typeface="Trebuchet MS"/>
              </a:rPr>
              <a:t>avoided </a:t>
            </a:r>
            <a:r>
              <a:rPr sz="2300" dirty="0">
                <a:latin typeface="Trebuchet MS"/>
                <a:cs typeface="Trebuchet MS"/>
              </a:rPr>
              <a:t>in </a:t>
            </a:r>
            <a:r>
              <a:rPr sz="2300" spc="-5" dirty="0">
                <a:latin typeface="Trebuchet MS"/>
                <a:cs typeface="Trebuchet MS"/>
              </a:rPr>
              <a:t>patients </a:t>
            </a:r>
            <a:r>
              <a:rPr sz="2300" dirty="0">
                <a:latin typeface="Trebuchet MS"/>
                <a:cs typeface="Trebuchet MS"/>
              </a:rPr>
              <a:t>who </a:t>
            </a:r>
            <a:r>
              <a:rPr sz="2300" spc="-5" dirty="0">
                <a:latin typeface="Trebuchet MS"/>
                <a:cs typeface="Trebuchet MS"/>
              </a:rPr>
              <a:t>are taking drugs that  are known to prolong the </a:t>
            </a:r>
            <a:r>
              <a:rPr sz="2300" spc="5" dirty="0">
                <a:latin typeface="Trebuchet MS"/>
                <a:cs typeface="Trebuchet MS"/>
              </a:rPr>
              <a:t>QT </a:t>
            </a:r>
            <a:r>
              <a:rPr sz="2300" spc="-5" dirty="0">
                <a:latin typeface="Trebuchet MS"/>
                <a:cs typeface="Trebuchet MS"/>
              </a:rPr>
              <a:t>interval, such </a:t>
            </a:r>
            <a:r>
              <a:rPr sz="2300" spc="-15" dirty="0">
                <a:latin typeface="Trebuchet MS"/>
                <a:cs typeface="Trebuchet MS"/>
              </a:rPr>
              <a:t>as  </a:t>
            </a:r>
            <a:r>
              <a:rPr sz="2300" spc="-5" dirty="0">
                <a:latin typeface="Trebuchet MS"/>
                <a:cs typeface="Trebuchet MS"/>
              </a:rPr>
              <a:t>tricyclic antidepressants, phenothiazines </a:t>
            </a:r>
            <a:r>
              <a:rPr sz="2300" dirty="0">
                <a:latin typeface="Trebuchet MS"/>
                <a:cs typeface="Trebuchet MS"/>
              </a:rPr>
              <a:t>and </a:t>
            </a:r>
            <a:r>
              <a:rPr sz="2300" spc="-10" dirty="0">
                <a:latin typeface="Trebuchet MS"/>
                <a:cs typeface="Trebuchet MS"/>
              </a:rPr>
              <a:t>class  </a:t>
            </a:r>
            <a:r>
              <a:rPr sz="2300" dirty="0">
                <a:latin typeface="Trebuchet MS"/>
                <a:cs typeface="Trebuchet MS"/>
              </a:rPr>
              <a:t>I </a:t>
            </a:r>
            <a:r>
              <a:rPr sz="2300" spc="-5" dirty="0">
                <a:latin typeface="Trebuchet MS"/>
                <a:cs typeface="Trebuchet MS"/>
              </a:rPr>
              <a:t>antiarrhythmics. In contrast, levofloxacin does  not affect the </a:t>
            </a:r>
            <a:r>
              <a:rPr sz="2300" dirty="0">
                <a:latin typeface="Trebuchet MS"/>
                <a:cs typeface="Trebuchet MS"/>
              </a:rPr>
              <a:t>QT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interval.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10</a:t>
            </a:fld>
            <a:endParaRPr dirty="0"/>
          </a:p>
        </p:txBody>
      </p:sp>
      <p:pic>
        <p:nvPicPr>
          <p:cNvPr id="4" name="~PP2334.WAV">
            <a:hlinkClick r:id="" action="ppaction://media"/>
          </p:cNvPr>
          <p:cNvPicPr>
            <a:picLocks noRot="1" noChangeAspect="1"/>
          </p:cNvPicPr>
          <p:nvPr>
            <a:wavAudioFile r:embed="rId1" name="~PP2334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535940" y="1633855"/>
            <a:ext cx="7082790" cy="4309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spc="-20">
                <a:latin typeface="Trebuchet MS"/>
                <a:cs typeface="Trebuchet MS"/>
              </a:rPr>
              <a:t>Trovafloxacin</a:t>
            </a:r>
            <a:r>
              <a:rPr sz="2300" spc="-20" dirty="0">
                <a:latin typeface="Trebuchet MS"/>
                <a:cs typeface="Trebuchet MS"/>
              </a:rPr>
              <a:t>, </a:t>
            </a:r>
            <a:r>
              <a:rPr sz="2300" spc="-5" dirty="0">
                <a:latin typeface="Trebuchet MS"/>
                <a:cs typeface="Trebuchet MS"/>
              </a:rPr>
              <a:t>the current member of the </a:t>
            </a:r>
            <a:r>
              <a:rPr sz="2300" spc="-65" dirty="0">
                <a:latin typeface="Trebuchet MS"/>
                <a:cs typeface="Trebuchet MS"/>
              </a:rPr>
              <a:t>fourth-  </a:t>
            </a:r>
            <a:r>
              <a:rPr sz="2300" spc="-5" dirty="0">
                <a:latin typeface="Trebuchet MS"/>
                <a:cs typeface="Trebuchet MS"/>
              </a:rPr>
              <a:t>generation class, adds </a:t>
            </a:r>
            <a:r>
              <a:rPr sz="2300" spc="-10" dirty="0">
                <a:latin typeface="Trebuchet MS"/>
                <a:cs typeface="Trebuchet MS"/>
              </a:rPr>
              <a:t>significant </a:t>
            </a:r>
            <a:r>
              <a:rPr sz="2300" spc="-5" dirty="0">
                <a:latin typeface="Trebuchet MS"/>
                <a:cs typeface="Trebuchet MS"/>
              </a:rPr>
              <a:t>antimicrobial  activity against anaerobes </a:t>
            </a:r>
            <a:r>
              <a:rPr sz="2300" spc="-10" dirty="0">
                <a:latin typeface="Trebuchet MS"/>
                <a:cs typeface="Trebuchet MS"/>
              </a:rPr>
              <a:t>while </a:t>
            </a:r>
            <a:r>
              <a:rPr sz="2300" spc="-5" dirty="0">
                <a:latin typeface="Trebuchet MS"/>
                <a:cs typeface="Trebuchet MS"/>
              </a:rPr>
              <a:t>maintaining the  gram-positive </a:t>
            </a:r>
            <a:r>
              <a:rPr sz="2300" dirty="0">
                <a:latin typeface="Trebuchet MS"/>
                <a:cs typeface="Trebuchet MS"/>
              </a:rPr>
              <a:t>and </a:t>
            </a:r>
            <a:r>
              <a:rPr sz="2300" spc="-5" dirty="0">
                <a:latin typeface="Trebuchet MS"/>
                <a:cs typeface="Trebuchet MS"/>
              </a:rPr>
              <a:t>gram-negative activity of the  third-generation </a:t>
            </a:r>
            <a:r>
              <a:rPr sz="2300" spc="-5">
                <a:latin typeface="Trebuchet MS"/>
                <a:cs typeface="Trebuchet MS"/>
              </a:rPr>
              <a:t>quinolones</a:t>
            </a:r>
            <a:r>
              <a:rPr sz="2300" spc="-5" dirty="0">
                <a:latin typeface="Trebuchet MS"/>
                <a:cs typeface="Trebuchet MS"/>
              </a:rPr>
              <a:t>. It also retains </a:t>
            </a:r>
            <a:r>
              <a:rPr sz="2300" spc="-10" dirty="0">
                <a:latin typeface="Trebuchet MS"/>
                <a:cs typeface="Trebuchet MS"/>
              </a:rPr>
              <a:t>activity  </a:t>
            </a:r>
            <a:r>
              <a:rPr sz="2300" spc="-5" dirty="0">
                <a:latin typeface="Trebuchet MS"/>
                <a:cs typeface="Trebuchet MS"/>
              </a:rPr>
              <a:t>against Pseudomonas species comparable to that of  </a:t>
            </a:r>
            <a:r>
              <a:rPr sz="2300" dirty="0">
                <a:latin typeface="Trebuchet MS"/>
                <a:cs typeface="Trebuchet MS"/>
              </a:rPr>
              <a:t>ciprofloxacin.</a:t>
            </a:r>
            <a:endParaRPr sz="23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spc="-5" dirty="0">
                <a:latin typeface="Trebuchet MS"/>
                <a:cs typeface="Trebuchet MS"/>
              </a:rPr>
              <a:t>Because of concern about </a:t>
            </a:r>
            <a:r>
              <a:rPr sz="2300" spc="-55" dirty="0">
                <a:latin typeface="Trebuchet MS"/>
                <a:cs typeface="Trebuchet MS"/>
              </a:rPr>
              <a:t>hepatotoxicity,  </a:t>
            </a:r>
            <a:r>
              <a:rPr sz="2300" spc="-5">
                <a:latin typeface="Trebuchet MS"/>
                <a:cs typeface="Trebuchet MS"/>
              </a:rPr>
              <a:t>trovafloxacin</a:t>
            </a:r>
            <a:r>
              <a:rPr sz="2300" spc="-5" dirty="0">
                <a:latin typeface="Trebuchet MS"/>
                <a:cs typeface="Trebuchet MS"/>
              </a:rPr>
              <a:t> therapy </a:t>
            </a:r>
            <a:r>
              <a:rPr sz="2300" dirty="0">
                <a:latin typeface="Trebuchet MS"/>
                <a:cs typeface="Trebuchet MS"/>
              </a:rPr>
              <a:t>should </a:t>
            </a:r>
            <a:r>
              <a:rPr sz="2300" spc="-5" dirty="0">
                <a:latin typeface="Trebuchet MS"/>
                <a:cs typeface="Trebuchet MS"/>
              </a:rPr>
              <a:t>be reserved </a:t>
            </a:r>
            <a:r>
              <a:rPr sz="2300" dirty="0">
                <a:latin typeface="Trebuchet MS"/>
                <a:cs typeface="Trebuchet MS"/>
              </a:rPr>
              <a:t>for </a:t>
            </a:r>
            <a:r>
              <a:rPr sz="2300" spc="-5">
                <a:latin typeface="Trebuchet MS"/>
                <a:cs typeface="Trebuchet MS"/>
              </a:rPr>
              <a:t>life-  </a:t>
            </a:r>
            <a:r>
              <a:rPr sz="2300" spc="-5" smtClean="0">
                <a:latin typeface="Trebuchet MS"/>
                <a:cs typeface="Trebuchet MS"/>
              </a:rPr>
              <a:t>threatening </a:t>
            </a:r>
            <a:r>
              <a:rPr sz="2300" spc="-5" dirty="0">
                <a:latin typeface="Trebuchet MS"/>
                <a:cs typeface="Trebuchet MS"/>
              </a:rPr>
              <a:t>infections requiring inpatient  treatment </a:t>
            </a:r>
            <a:r>
              <a:rPr sz="2300" dirty="0">
                <a:latin typeface="Trebuchet MS"/>
                <a:cs typeface="Trebuchet MS"/>
              </a:rPr>
              <a:t>and </a:t>
            </a:r>
            <a:r>
              <a:rPr sz="2300" spc="-5" dirty="0">
                <a:latin typeface="Trebuchet MS"/>
                <a:cs typeface="Trebuchet MS"/>
              </a:rPr>
              <a:t>the drug </a:t>
            </a:r>
            <a:r>
              <a:rPr sz="2300" dirty="0">
                <a:latin typeface="Trebuchet MS"/>
                <a:cs typeface="Trebuchet MS"/>
              </a:rPr>
              <a:t>should be </a:t>
            </a:r>
            <a:r>
              <a:rPr sz="2300" spc="-5" dirty="0">
                <a:latin typeface="Trebuchet MS"/>
                <a:cs typeface="Trebuchet MS"/>
              </a:rPr>
              <a:t>taken for </a:t>
            </a:r>
            <a:r>
              <a:rPr sz="2300" dirty="0">
                <a:latin typeface="Trebuchet MS"/>
                <a:cs typeface="Trebuchet MS"/>
              </a:rPr>
              <a:t>no  longer </a:t>
            </a:r>
            <a:r>
              <a:rPr sz="2300" spc="-5" dirty="0">
                <a:latin typeface="Trebuchet MS"/>
                <a:cs typeface="Trebuchet MS"/>
              </a:rPr>
              <a:t>than </a:t>
            </a:r>
            <a:r>
              <a:rPr sz="2300" dirty="0">
                <a:latin typeface="Trebuchet MS"/>
                <a:cs typeface="Trebuchet MS"/>
              </a:rPr>
              <a:t>14</a:t>
            </a:r>
            <a:r>
              <a:rPr sz="2300" spc="-4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days.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11</a:t>
            </a:fld>
            <a:endParaRPr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685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en-IN" sz="3600" baseline="3000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IN" sz="3600" dirty="0" smtClean="0">
                <a:solidFill>
                  <a:schemeClr val="bg2">
                    <a:lumMod val="25000"/>
                  </a:schemeClr>
                </a:solidFill>
              </a:rPr>
              <a:t>  GENERATION  QUINOLONES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~PP809.WAV">
            <a:hlinkClick r:id="" action="ppaction://media"/>
          </p:cNvPr>
          <p:cNvPicPr>
            <a:picLocks noRot="1" noChangeAspect="1"/>
          </p:cNvPicPr>
          <p:nvPr>
            <a:wavAudioFile r:embed="rId1" name="~PP809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3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35940" y="1633854"/>
            <a:ext cx="2056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3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1750" spc="85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latin typeface="Trebuchet MS"/>
                <a:cs typeface="Trebuchet MS"/>
              </a:rPr>
              <a:t>Delafloxacin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12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210936" y="1633854"/>
            <a:ext cx="2406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4400" algn="l"/>
                <a:tab pos="1911350" algn="l"/>
              </a:tabLst>
            </a:pPr>
            <a:r>
              <a:rPr sz="2400" spc="5" dirty="0">
                <a:latin typeface="Trebuchet MS"/>
                <a:cs typeface="Trebuchet MS"/>
              </a:rPr>
              <a:t>c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-10" dirty="0">
                <a:latin typeface="Trebuchet MS"/>
                <a:cs typeface="Trebuchet MS"/>
              </a:rPr>
              <a:t>d</a:t>
            </a:r>
            <a:r>
              <a:rPr sz="2400" dirty="0">
                <a:latin typeface="Trebuchet MS"/>
                <a:cs typeface="Trebuchet MS"/>
              </a:rPr>
              <a:t>e	</a:t>
            </a:r>
            <a:r>
              <a:rPr sz="2400" spc="-5" dirty="0">
                <a:latin typeface="Trebuchet MS"/>
                <a:cs typeface="Trebuchet MS"/>
              </a:rPr>
              <a:t>nam</a:t>
            </a:r>
            <a:r>
              <a:rPr sz="2400" dirty="0">
                <a:latin typeface="Trebuchet MS"/>
                <a:cs typeface="Trebuchet MS"/>
              </a:rPr>
              <a:t>e	</a:t>
            </a:r>
            <a:r>
              <a:rPr sz="2400" b="1" dirty="0">
                <a:latin typeface="Trebuchet MS"/>
                <a:cs typeface="Trebuchet MS"/>
              </a:rPr>
              <a:t>R</a:t>
            </a:r>
            <a:r>
              <a:rPr sz="2400" b="1" spc="-5" dirty="0">
                <a:latin typeface="Trebuchet MS"/>
                <a:cs typeface="Trebuchet MS"/>
              </a:rPr>
              <a:t>X</a:t>
            </a:r>
            <a:r>
              <a:rPr sz="2400" b="1" dirty="0">
                <a:latin typeface="Trebuchet MS"/>
                <a:cs typeface="Trebuchet MS"/>
              </a:rPr>
              <a:t>-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259" y="1633854"/>
            <a:ext cx="4201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115" algn="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(</a:t>
            </a:r>
            <a:r>
              <a:rPr sz="2400" spc="-15" dirty="0">
                <a:latin typeface="Trebuchet MS"/>
                <a:cs typeface="Trebuchet MS"/>
              </a:rPr>
              <a:t>d</a:t>
            </a:r>
            <a:r>
              <a:rPr sz="2400" spc="-5" dirty="0">
                <a:latin typeface="Trebuchet MS"/>
                <a:cs typeface="Trebuchet MS"/>
              </a:rPr>
              <a:t>e</a:t>
            </a:r>
            <a:r>
              <a:rPr sz="2400" spc="5" dirty="0">
                <a:latin typeface="Trebuchet MS"/>
                <a:cs typeface="Trebuchet MS"/>
              </a:rPr>
              <a:t>v</a:t>
            </a:r>
            <a:r>
              <a:rPr sz="2400" spc="-5" dirty="0">
                <a:latin typeface="Trebuchet MS"/>
                <a:cs typeface="Trebuchet MS"/>
              </a:rPr>
              <a:t>el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-5" dirty="0">
                <a:latin typeface="Trebuchet MS"/>
                <a:cs typeface="Trebuchet MS"/>
              </a:rPr>
              <a:t>pmen</a:t>
            </a:r>
            <a:r>
              <a:rPr sz="2400" spc="-10" dirty="0">
                <a:latin typeface="Trebuchet MS"/>
                <a:cs typeface="Trebuchet MS"/>
              </a:rPr>
              <a:t>t</a:t>
            </a:r>
            <a:r>
              <a:rPr sz="2400" spc="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l</a:t>
            </a:r>
            <a:endParaRPr sz="24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tabLst>
                <a:tab pos="1101725" algn="l"/>
                <a:tab pos="1586230" algn="l"/>
                <a:tab pos="2019300" algn="l"/>
              </a:tabLst>
            </a:pPr>
            <a:r>
              <a:rPr sz="2400" b="1" dirty="0">
                <a:latin typeface="Trebuchet MS"/>
                <a:cs typeface="Trebuchet MS"/>
              </a:rPr>
              <a:t>33</a:t>
            </a:r>
            <a:r>
              <a:rPr sz="2400" b="1" spc="10" dirty="0">
                <a:latin typeface="Trebuchet MS"/>
                <a:cs typeface="Trebuchet MS"/>
              </a:rPr>
              <a:t>41</a:t>
            </a:r>
            <a:r>
              <a:rPr sz="2400" dirty="0">
                <a:latin typeface="Trebuchet MS"/>
                <a:cs typeface="Trebuchet MS"/>
              </a:rPr>
              <a:t>)	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s	a	fluo</a:t>
            </a:r>
            <a:r>
              <a:rPr sz="2400" spc="5" dirty="0">
                <a:latin typeface="Trebuchet MS"/>
                <a:cs typeface="Trebuchet MS"/>
              </a:rPr>
              <a:t>ro</a:t>
            </a:r>
            <a:r>
              <a:rPr sz="2400" spc="-5" dirty="0">
                <a:latin typeface="Trebuchet MS"/>
                <a:cs typeface="Trebuchet MS"/>
              </a:rPr>
              <a:t>quinolone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259" y="2365375"/>
            <a:ext cx="1546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rebuchet MS"/>
                <a:cs typeface="Trebuchet MS"/>
              </a:rPr>
              <a:t>developed.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940" y="1999615"/>
            <a:ext cx="708152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587500" algn="l"/>
              </a:tabLst>
            </a:pPr>
            <a:r>
              <a:rPr sz="2400" spc="-5" dirty="0">
                <a:latin typeface="Trebuchet MS"/>
                <a:cs typeface="Trebuchet MS"/>
              </a:rPr>
              <a:t>antibio</a:t>
            </a:r>
            <a:r>
              <a:rPr sz="2400" dirty="0">
                <a:latin typeface="Trebuchet MS"/>
                <a:cs typeface="Trebuchet MS"/>
              </a:rPr>
              <a:t>t</a:t>
            </a:r>
            <a:r>
              <a:rPr sz="2400" spc="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c	</a:t>
            </a:r>
            <a:r>
              <a:rPr sz="2400" spc="-5" dirty="0">
                <a:latin typeface="Trebuchet MS"/>
                <a:cs typeface="Trebuchet MS"/>
              </a:rPr>
              <a:t>being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Trebuchet MS"/>
              <a:cs typeface="Trebuchet MS"/>
            </a:endParaRPr>
          </a:p>
          <a:p>
            <a:pPr marR="7620" algn="r">
              <a:lnSpc>
                <a:spcPct val="100000"/>
              </a:lnSpc>
              <a:spcBef>
                <a:spcPts val="5"/>
              </a:spcBef>
              <a:tabLst>
                <a:tab pos="815340" algn="l"/>
                <a:tab pos="1360805" algn="l"/>
                <a:tab pos="2397125" algn="l"/>
                <a:tab pos="3568065" algn="l"/>
                <a:tab pos="4516120" algn="l"/>
                <a:tab pos="5587365" algn="l"/>
              </a:tabLst>
            </a:pPr>
            <a:r>
              <a:rPr sz="1750" spc="33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1750" spc="110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Trebuchet MS"/>
                <a:cs typeface="Trebuchet MS"/>
              </a:rPr>
              <a:t>It	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s	</a:t>
            </a:r>
            <a:r>
              <a:rPr sz="2400" spc="-5" dirty="0">
                <a:latin typeface="Trebuchet MS"/>
                <a:cs typeface="Trebuchet MS"/>
              </a:rPr>
              <a:t>mor</a:t>
            </a:r>
            <a:r>
              <a:rPr sz="2400" dirty="0">
                <a:latin typeface="Trebuchet MS"/>
                <a:cs typeface="Trebuchet MS"/>
              </a:rPr>
              <a:t>e	</a:t>
            </a:r>
            <a:r>
              <a:rPr sz="2400" spc="-5" dirty="0">
                <a:latin typeface="Trebuchet MS"/>
                <a:cs typeface="Trebuchet MS"/>
              </a:rPr>
              <a:t>activ</a:t>
            </a:r>
            <a:r>
              <a:rPr sz="2400" dirty="0">
                <a:latin typeface="Trebuchet MS"/>
                <a:cs typeface="Trebuchet MS"/>
              </a:rPr>
              <a:t>e	</a:t>
            </a:r>
            <a:r>
              <a:rPr sz="2400" spc="-5" dirty="0">
                <a:latin typeface="Trebuchet MS"/>
                <a:cs typeface="Trebuchet MS"/>
              </a:rPr>
              <a:t>tha</a:t>
            </a:r>
            <a:r>
              <a:rPr sz="2400" dirty="0">
                <a:latin typeface="Trebuchet MS"/>
                <a:cs typeface="Trebuchet MS"/>
              </a:rPr>
              <a:t>n	</a:t>
            </a:r>
            <a:r>
              <a:rPr sz="2400" spc="5" dirty="0">
                <a:latin typeface="Trebuchet MS"/>
                <a:cs typeface="Trebuchet MS"/>
              </a:rPr>
              <a:t>o</a:t>
            </a:r>
            <a:r>
              <a:rPr sz="2400" spc="-5" dirty="0">
                <a:latin typeface="Trebuchet MS"/>
                <a:cs typeface="Trebuchet MS"/>
              </a:rPr>
              <a:t>the</a:t>
            </a:r>
            <a:r>
              <a:rPr sz="2400" dirty="0">
                <a:latin typeface="Trebuchet MS"/>
                <a:cs typeface="Trebuchet MS"/>
              </a:rPr>
              <a:t>r	</a:t>
            </a:r>
            <a:r>
              <a:rPr sz="2400">
                <a:latin typeface="Trebuchet MS"/>
                <a:cs typeface="Trebuchet MS"/>
              </a:rPr>
              <a:t>q</a:t>
            </a:r>
            <a:r>
              <a:rPr sz="2400" spc="-5">
                <a:latin typeface="Trebuchet MS"/>
                <a:cs typeface="Trebuchet MS"/>
              </a:rPr>
              <a:t>u</a:t>
            </a:r>
            <a:r>
              <a:rPr sz="2400" spc="5">
                <a:latin typeface="Trebuchet MS"/>
                <a:cs typeface="Trebuchet MS"/>
              </a:rPr>
              <a:t>in</a:t>
            </a:r>
            <a:r>
              <a:rPr sz="2400">
                <a:latin typeface="Trebuchet MS"/>
                <a:cs typeface="Trebuchet MS"/>
              </a:rPr>
              <a:t>ol</a:t>
            </a:r>
            <a:r>
              <a:rPr sz="2400" spc="-10">
                <a:latin typeface="Trebuchet MS"/>
                <a:cs typeface="Trebuchet MS"/>
              </a:rPr>
              <a:t>o</a:t>
            </a:r>
            <a:r>
              <a:rPr sz="2400" spc="5">
                <a:latin typeface="Trebuchet MS"/>
                <a:cs typeface="Trebuchet MS"/>
              </a:rPr>
              <a:t>n</a:t>
            </a:r>
            <a:r>
              <a:rPr sz="2400" spc="-5">
                <a:latin typeface="Trebuchet MS"/>
                <a:cs typeface="Trebuchet MS"/>
              </a:rPr>
              <a:t>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3097148"/>
            <a:ext cx="7081520" cy="2007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algn="just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Trebuchet MS"/>
                <a:cs typeface="Trebuchet MS"/>
              </a:rPr>
              <a:t>against </a:t>
            </a:r>
            <a:r>
              <a:rPr sz="2400" spc="-15" dirty="0">
                <a:latin typeface="Trebuchet MS"/>
                <a:cs typeface="Trebuchet MS"/>
              </a:rPr>
              <a:t>Gram-Positive</a:t>
            </a:r>
            <a:r>
              <a:rPr sz="2400" spc="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bacteria.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</a:pPr>
            <a:r>
              <a:rPr sz="1750" spc="33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400" spc="-25" dirty="0">
                <a:latin typeface="Trebuchet MS"/>
                <a:cs typeface="Trebuchet MS"/>
              </a:rPr>
              <a:t>Phase </a:t>
            </a:r>
            <a:r>
              <a:rPr sz="2400" dirty="0">
                <a:latin typeface="Trebuchet MS"/>
                <a:cs typeface="Trebuchet MS"/>
              </a:rPr>
              <a:t>II </a:t>
            </a:r>
            <a:r>
              <a:rPr sz="2400" spc="-5" dirty="0">
                <a:latin typeface="Trebuchet MS"/>
                <a:cs typeface="Trebuchet MS"/>
              </a:rPr>
              <a:t>clinical trials have been completed </a:t>
            </a:r>
            <a:r>
              <a:rPr sz="2400" spc="-135" dirty="0">
                <a:latin typeface="Trebuchet MS"/>
                <a:cs typeface="Trebuchet MS"/>
              </a:rPr>
              <a:t>and  </a:t>
            </a:r>
            <a:r>
              <a:rPr sz="2400" spc="-25" dirty="0">
                <a:latin typeface="Trebuchet MS"/>
                <a:cs typeface="Trebuchet MS"/>
              </a:rPr>
              <a:t>Phase </a:t>
            </a:r>
            <a:r>
              <a:rPr sz="2400" dirty="0">
                <a:latin typeface="Trebuchet MS"/>
                <a:cs typeface="Trebuchet MS"/>
              </a:rPr>
              <a:t>III </a:t>
            </a:r>
            <a:r>
              <a:rPr sz="2400" spc="-5" dirty="0">
                <a:latin typeface="Trebuchet MS"/>
                <a:cs typeface="Trebuchet MS"/>
              </a:rPr>
              <a:t>trial </a:t>
            </a:r>
            <a:r>
              <a:rPr sz="2400" dirty="0">
                <a:latin typeface="Trebuchet MS"/>
                <a:cs typeface="Trebuchet MS"/>
              </a:rPr>
              <a:t>for </a:t>
            </a:r>
            <a:r>
              <a:rPr sz="2400" b="1" dirty="0">
                <a:solidFill>
                  <a:srgbClr val="852E74"/>
                </a:solidFill>
                <a:latin typeface="Trebuchet MS"/>
                <a:cs typeface="Trebuchet MS"/>
              </a:rPr>
              <a:t>ACUTE </a:t>
            </a:r>
            <a:r>
              <a:rPr sz="2400" b="1" spc="-5" dirty="0">
                <a:solidFill>
                  <a:srgbClr val="852E74"/>
                </a:solidFill>
                <a:latin typeface="Trebuchet MS"/>
                <a:cs typeface="Trebuchet MS"/>
              </a:rPr>
              <a:t>BACTERIAL SKIN AND  SKIN</a:t>
            </a:r>
            <a:r>
              <a:rPr sz="2400" b="1" spc="204" dirty="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852E74"/>
                </a:solidFill>
                <a:latin typeface="Trebuchet MS"/>
                <a:cs typeface="Trebuchet MS"/>
              </a:rPr>
              <a:t>STRUCTURE</a:t>
            </a:r>
            <a:r>
              <a:rPr sz="2400" b="1" spc="200" dirty="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852E74"/>
                </a:solidFill>
                <a:latin typeface="Trebuchet MS"/>
                <a:cs typeface="Trebuchet MS"/>
              </a:rPr>
              <a:t>INFECTIONS</a:t>
            </a:r>
            <a:r>
              <a:rPr sz="2400" b="1" spc="204" dirty="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(ABSSSI)</a:t>
            </a:r>
            <a:r>
              <a:rPr sz="2400" spc="20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is</a:t>
            </a:r>
            <a:r>
              <a:rPr sz="2400" spc="204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due</a:t>
            </a:r>
            <a:r>
              <a:rPr sz="2400" spc="204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to</a:t>
            </a:r>
            <a:endParaRPr sz="24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begin.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914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chemeClr val="bg2">
                    <a:lumMod val="25000"/>
                  </a:schemeClr>
                </a:solidFill>
              </a:rPr>
              <a:t>IN DEVELOPMENT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~PP619.WAV">
            <a:hlinkClick r:id="" action="ppaction://media"/>
          </p:cNvPr>
          <p:cNvPicPr>
            <a:picLocks noRot="1" noChangeAspect="1"/>
          </p:cNvPicPr>
          <p:nvPr>
            <a:wavAudioFile r:embed="rId1" name="~PP619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3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13</a:t>
            </a:fld>
            <a:endParaRPr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33402" y="2590800"/>
            <a:ext cx="739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>
                <a:solidFill>
                  <a:schemeClr val="bg2">
                    <a:lumMod val="25000"/>
                  </a:schemeClr>
                </a:solidFill>
              </a:rPr>
              <a:t>FLUOROQUINOLONES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~PP3119.WAV">
            <a:hlinkClick r:id="" action="ppaction://media"/>
          </p:cNvPr>
          <p:cNvPicPr>
            <a:picLocks noRot="1" noChangeAspect="1"/>
          </p:cNvPicPr>
          <p:nvPr>
            <a:wavAudioFile r:embed="rId1" name="~PP3119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35940" y="1624329"/>
            <a:ext cx="7099300" cy="2296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The </a:t>
            </a:r>
            <a:r>
              <a:rPr sz="2400" spc="-5">
                <a:latin typeface="Trebuchet MS"/>
                <a:cs typeface="Trebuchet MS"/>
              </a:rPr>
              <a:t>fluoroquinolones</a:t>
            </a:r>
            <a:r>
              <a:rPr sz="2400" spc="-5" dirty="0">
                <a:latin typeface="Trebuchet MS"/>
                <a:cs typeface="Trebuchet MS"/>
              </a:rPr>
              <a:t> are </a:t>
            </a:r>
            <a:r>
              <a:rPr sz="2400" dirty="0">
                <a:latin typeface="Trebuchet MS"/>
                <a:cs typeface="Trebuchet MS"/>
              </a:rPr>
              <a:t>a </a:t>
            </a:r>
            <a:r>
              <a:rPr sz="2400" spc="-5" dirty="0">
                <a:latin typeface="Trebuchet MS"/>
                <a:cs typeface="Trebuchet MS"/>
              </a:rPr>
              <a:t>relatively new </a:t>
            </a:r>
            <a:r>
              <a:rPr sz="2400" spc="-90" dirty="0">
                <a:latin typeface="Trebuchet MS"/>
                <a:cs typeface="Trebuchet MS"/>
              </a:rPr>
              <a:t>group  </a:t>
            </a:r>
            <a:r>
              <a:rPr sz="2400" spc="-5" dirty="0">
                <a:latin typeface="Trebuchet MS"/>
                <a:cs typeface="Trebuchet MS"/>
              </a:rPr>
              <a:t>of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antibiotics.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They were first </a:t>
            </a:r>
            <a:r>
              <a:rPr sz="2400" spc="-5" dirty="0">
                <a:latin typeface="Trebuchet MS"/>
                <a:cs typeface="Trebuchet MS"/>
              </a:rPr>
              <a:t>introduced </a:t>
            </a:r>
            <a:r>
              <a:rPr sz="2400" spc="-5">
                <a:latin typeface="Trebuchet MS"/>
                <a:cs typeface="Trebuchet MS"/>
              </a:rPr>
              <a:t>in </a:t>
            </a:r>
            <a:r>
              <a:rPr sz="2400" smtClean="0">
                <a:latin typeface="Trebuchet MS"/>
                <a:cs typeface="Trebuchet MS"/>
              </a:rPr>
              <a:t>198</a:t>
            </a:r>
            <a:r>
              <a:rPr lang="en-IN" sz="2400" dirty="0" smtClean="0">
                <a:latin typeface="Trebuchet MS"/>
                <a:cs typeface="Trebuchet MS"/>
              </a:rPr>
              <a:t>0s</a:t>
            </a:r>
            <a:r>
              <a:rPr sz="2400" smtClean="0">
                <a:latin typeface="Trebuchet MS"/>
                <a:cs typeface="Trebuchet MS"/>
              </a:rPr>
              <a:t>, </a:t>
            </a:r>
            <a:r>
              <a:rPr sz="2400" spc="-5" dirty="0">
                <a:latin typeface="Trebuchet MS"/>
                <a:cs typeface="Trebuchet MS"/>
              </a:rPr>
              <a:t>but they </a:t>
            </a:r>
            <a:r>
              <a:rPr sz="2400" spc="-145" dirty="0">
                <a:latin typeface="Trebuchet MS"/>
                <a:cs typeface="Trebuchet MS"/>
              </a:rPr>
              <a:t>are  </a:t>
            </a:r>
            <a:r>
              <a:rPr sz="2400" dirty="0">
                <a:latin typeface="Trebuchet MS"/>
                <a:cs typeface="Trebuchet MS"/>
              </a:rPr>
              <a:t>really </a:t>
            </a:r>
            <a:r>
              <a:rPr sz="2400" spc="-5" dirty="0">
                <a:latin typeface="Trebuchet MS"/>
                <a:cs typeface="Trebuchet MS"/>
              </a:rPr>
              <a:t>modified </a:t>
            </a:r>
            <a:r>
              <a:rPr sz="2400">
                <a:latin typeface="Trebuchet MS"/>
                <a:cs typeface="Trebuchet MS"/>
              </a:rPr>
              <a:t>quinolones</a:t>
            </a:r>
            <a:r>
              <a:rPr sz="2400" dirty="0">
                <a:latin typeface="Trebuchet MS"/>
                <a:cs typeface="Trebuchet MS"/>
              </a:rPr>
              <a:t>, a class </a:t>
            </a:r>
            <a:r>
              <a:rPr sz="2400" spc="-5" dirty="0">
                <a:latin typeface="Trebuchet MS"/>
                <a:cs typeface="Trebuchet MS"/>
              </a:rPr>
              <a:t>of antibiotics,  whose accidental discovery </a:t>
            </a:r>
            <a:r>
              <a:rPr sz="2400" dirty="0">
                <a:latin typeface="Trebuchet MS"/>
                <a:cs typeface="Trebuchet MS"/>
              </a:rPr>
              <a:t>occured </a:t>
            </a:r>
            <a:r>
              <a:rPr sz="2400" spc="-5" dirty="0">
                <a:latin typeface="Trebuchet MS"/>
                <a:cs typeface="Trebuchet MS"/>
              </a:rPr>
              <a:t>in the </a:t>
            </a:r>
            <a:r>
              <a:rPr sz="2400" spc="-5">
                <a:latin typeface="Trebuchet MS"/>
                <a:cs typeface="Trebuchet MS"/>
              </a:rPr>
              <a:t>early  </a:t>
            </a:r>
            <a:r>
              <a:rPr sz="2400" smtClean="0">
                <a:latin typeface="Trebuchet MS"/>
                <a:cs typeface="Trebuchet MS"/>
              </a:rPr>
              <a:t>1960</a:t>
            </a:r>
            <a:r>
              <a:rPr lang="en-IN" sz="2400" dirty="0" smtClean="0">
                <a:latin typeface="Trebuchet MS"/>
                <a:cs typeface="Trebuchet MS"/>
              </a:rPr>
              <a:t>s</a:t>
            </a:r>
            <a:r>
              <a:rPr sz="2400" smtClean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29255" y="3928871"/>
            <a:ext cx="3500628" cy="2020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14</a:t>
            </a:fld>
            <a:endParaRPr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914400"/>
            <a:ext cx="5105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 smtClean="0"/>
              <a:t>FLUOROQUINOLONES</a:t>
            </a:r>
            <a:endParaRPr lang="en-US" sz="3600" dirty="0"/>
          </a:p>
        </p:txBody>
      </p:sp>
      <p:pic>
        <p:nvPicPr>
          <p:cNvPr id="6" name="~PP2920.WAV">
            <a:hlinkClick r:id="" action="ppaction://media"/>
          </p:cNvPr>
          <p:cNvPicPr>
            <a:picLocks noRot="1" noChangeAspect="1"/>
          </p:cNvPicPr>
          <p:nvPr>
            <a:wavAudioFile r:embed="rId1" name="~PP2920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35940" y="1295400"/>
            <a:ext cx="7098030" cy="5545108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It </a:t>
            </a:r>
            <a:r>
              <a:rPr sz="2400" spc="-5" dirty="0">
                <a:latin typeface="Trebuchet MS"/>
                <a:cs typeface="Trebuchet MS"/>
              </a:rPr>
              <a:t>blocks bacterial </a:t>
            </a:r>
            <a:r>
              <a:rPr sz="2400" dirty="0">
                <a:latin typeface="Trebuchet MS"/>
                <a:cs typeface="Trebuchet MS"/>
              </a:rPr>
              <a:t>DNA synthesis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by</a:t>
            </a:r>
            <a:endParaRPr sz="2400">
              <a:latin typeface="Trebuchet MS"/>
              <a:cs typeface="Trebuchet MS"/>
            </a:endParaRPr>
          </a:p>
          <a:p>
            <a:pPr marL="534035" marR="5080" lvl="1" indent="-22923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9166"/>
              <a:buFont typeface="Arial"/>
              <a:buChar char=""/>
              <a:tabLst>
                <a:tab pos="534670" algn="l"/>
                <a:tab pos="1990725" algn="l"/>
                <a:tab pos="2423795" algn="l"/>
                <a:tab pos="3806190" algn="l"/>
                <a:tab pos="6055995" algn="l"/>
                <a:tab pos="6380480" algn="l"/>
              </a:tabLst>
            </a:pPr>
            <a:r>
              <a:rPr sz="2400" spc="-5" dirty="0">
                <a:latin typeface="Trebuchet MS"/>
                <a:cs typeface="Trebuchet MS"/>
              </a:rPr>
              <a:t>Inhibitio</a:t>
            </a:r>
            <a:r>
              <a:rPr sz="2400" dirty="0">
                <a:latin typeface="Trebuchet MS"/>
                <a:cs typeface="Trebuchet MS"/>
              </a:rPr>
              <a:t>n	</a:t>
            </a:r>
            <a:r>
              <a:rPr sz="2400" spc="-5" dirty="0">
                <a:latin typeface="Trebuchet MS"/>
                <a:cs typeface="Trebuchet MS"/>
              </a:rPr>
              <a:t>o</a:t>
            </a:r>
            <a:r>
              <a:rPr sz="2400" dirty="0">
                <a:latin typeface="Trebuchet MS"/>
                <a:cs typeface="Trebuchet MS"/>
              </a:rPr>
              <a:t>f	</a:t>
            </a:r>
            <a:r>
              <a:rPr sz="2400" spc="-5" dirty="0">
                <a:latin typeface="Trebuchet MS"/>
                <a:cs typeface="Trebuchet MS"/>
              </a:rPr>
              <a:t>bacte</a:t>
            </a:r>
            <a:r>
              <a:rPr sz="2400" spc="10" dirty="0">
                <a:latin typeface="Trebuchet MS"/>
                <a:cs typeface="Trebuchet MS"/>
              </a:rPr>
              <a:t>r</a:t>
            </a:r>
            <a:r>
              <a:rPr sz="2400" spc="5" dirty="0">
                <a:latin typeface="Trebuchet MS"/>
                <a:cs typeface="Trebuchet MS"/>
              </a:rPr>
              <a:t>i</a:t>
            </a:r>
            <a:r>
              <a:rPr sz="2400" spc="-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l	</a:t>
            </a:r>
            <a:r>
              <a:rPr sz="2400" b="1" spc="-320" dirty="0">
                <a:latin typeface="Trebuchet MS"/>
                <a:cs typeface="Trebuchet MS"/>
              </a:rPr>
              <a:t>T</a:t>
            </a:r>
            <a:r>
              <a:rPr sz="2400" b="1" dirty="0">
                <a:latin typeface="Trebuchet MS"/>
                <a:cs typeface="Trebuchet MS"/>
              </a:rPr>
              <a:t>opoi</a:t>
            </a:r>
            <a:r>
              <a:rPr sz="2400" b="1" spc="10" dirty="0">
                <a:latin typeface="Trebuchet MS"/>
                <a:cs typeface="Trebuchet MS"/>
              </a:rPr>
              <a:t>s</a:t>
            </a:r>
            <a:r>
              <a:rPr sz="2400" b="1" spc="5" dirty="0">
                <a:latin typeface="Trebuchet MS"/>
                <a:cs typeface="Trebuchet MS"/>
              </a:rPr>
              <a:t>o</a:t>
            </a:r>
            <a:r>
              <a:rPr sz="2400" b="1" spc="-5" dirty="0">
                <a:latin typeface="Trebuchet MS"/>
                <a:cs typeface="Trebuchet MS"/>
              </a:rPr>
              <a:t>me</a:t>
            </a:r>
            <a:r>
              <a:rPr sz="2400" b="1" spc="-80" dirty="0">
                <a:latin typeface="Trebuchet MS"/>
                <a:cs typeface="Trebuchet MS"/>
              </a:rPr>
              <a:t>r</a:t>
            </a:r>
            <a:r>
              <a:rPr sz="2400" b="1" dirty="0">
                <a:latin typeface="Trebuchet MS"/>
                <a:cs typeface="Trebuchet MS"/>
              </a:rPr>
              <a:t>ase	</a:t>
            </a:r>
            <a:r>
              <a:rPr sz="2400" b="1" spc="-10" dirty="0">
                <a:latin typeface="Trebuchet MS"/>
                <a:cs typeface="Trebuchet MS"/>
              </a:rPr>
              <a:t>I</a:t>
            </a:r>
            <a:r>
              <a:rPr sz="2400" b="1" dirty="0">
                <a:latin typeface="Trebuchet MS"/>
                <a:cs typeface="Trebuchet MS"/>
              </a:rPr>
              <a:t>I	</a:t>
            </a:r>
            <a:r>
              <a:rPr sz="2400" b="1" spc="-5" dirty="0">
                <a:latin typeface="Trebuchet MS"/>
                <a:cs typeface="Trebuchet MS"/>
              </a:rPr>
              <a:t>(</a:t>
            </a:r>
            <a:r>
              <a:rPr sz="2400" b="1" spc="-5">
                <a:latin typeface="Trebuchet MS"/>
                <a:cs typeface="Trebuchet MS"/>
              </a:rPr>
              <a:t>DNA  </a:t>
            </a:r>
            <a:r>
              <a:rPr sz="2400" b="1" spc="-15" smtClean="0">
                <a:latin typeface="Trebuchet MS"/>
                <a:cs typeface="Trebuchet MS"/>
              </a:rPr>
              <a:t>Gyrase</a:t>
            </a:r>
            <a:r>
              <a:rPr lang="en-IN" sz="2400" b="1" spc="-15" dirty="0" smtClean="0">
                <a:latin typeface="Trebuchet MS"/>
                <a:cs typeface="Trebuchet MS"/>
              </a:rPr>
              <a:t> consisting of 2A &amp; 2B subunits).</a:t>
            </a:r>
            <a:endParaRPr sz="24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spcBef>
                <a:spcPts val="495"/>
              </a:spcBef>
              <a:buClr>
                <a:srgbClr val="F8B639"/>
              </a:buClr>
              <a:buSzPct val="79166"/>
              <a:buFont typeface="Arial"/>
              <a:buChar char=""/>
              <a:tabLst>
                <a:tab pos="534670" algn="l"/>
              </a:tabLst>
            </a:pPr>
            <a:r>
              <a:rPr sz="2400" spc="-10" dirty="0">
                <a:latin typeface="Trebuchet MS"/>
                <a:cs typeface="Trebuchet MS"/>
              </a:rPr>
              <a:t>Inhibition </a:t>
            </a:r>
            <a:r>
              <a:rPr sz="2400" spc="-5" dirty="0">
                <a:latin typeface="Trebuchet MS"/>
                <a:cs typeface="Trebuchet MS"/>
              </a:rPr>
              <a:t>of </a:t>
            </a:r>
            <a:r>
              <a:rPr sz="2400" b="1" spc="-35" dirty="0">
                <a:latin typeface="Trebuchet MS"/>
                <a:cs typeface="Trebuchet MS"/>
              </a:rPr>
              <a:t>Topoisomerase</a:t>
            </a:r>
            <a:r>
              <a:rPr sz="2400" b="1" spc="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IV</a:t>
            </a:r>
            <a:endParaRPr sz="24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F8B639"/>
              </a:buClr>
              <a:buFont typeface="Arial"/>
              <a:buChar char=""/>
            </a:pPr>
            <a:endParaRPr sz="3500">
              <a:latin typeface="Trebuchet MS"/>
              <a:cs typeface="Trebuchet MS"/>
            </a:endParaRPr>
          </a:p>
          <a:p>
            <a:pPr marL="286385" marR="22225" indent="-274320" algn="just">
              <a:lnSpc>
                <a:spcPct val="100000"/>
              </a:lnSpc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Inhibition of </a:t>
            </a:r>
            <a:r>
              <a:rPr sz="2400" spc="-80" dirty="0">
                <a:latin typeface="Trebuchet MS"/>
                <a:cs typeface="Trebuchet MS"/>
              </a:rPr>
              <a:t>ATP </a:t>
            </a:r>
            <a:r>
              <a:rPr sz="2400" spc="-5" dirty="0">
                <a:latin typeface="Trebuchet MS"/>
                <a:cs typeface="Trebuchet MS"/>
              </a:rPr>
              <a:t>dependent </a:t>
            </a:r>
            <a:r>
              <a:rPr sz="2400" dirty="0">
                <a:latin typeface="Trebuchet MS"/>
                <a:cs typeface="Trebuchet MS"/>
              </a:rPr>
              <a:t>DNA gyrase; </a:t>
            </a:r>
            <a:r>
              <a:rPr sz="2400" spc="-95" dirty="0">
                <a:latin typeface="Trebuchet MS"/>
                <a:cs typeface="Trebuchet MS"/>
              </a:rPr>
              <a:t>which  </a:t>
            </a:r>
            <a:r>
              <a:rPr sz="2400" spc="-5">
                <a:latin typeface="Trebuchet MS"/>
                <a:cs typeface="Trebuchet MS"/>
              </a:rPr>
              <a:t>nicks </a:t>
            </a:r>
            <a:r>
              <a:rPr sz="2400" spc="-5" smtClean="0">
                <a:latin typeface="Trebuchet MS"/>
                <a:cs typeface="Trebuchet MS"/>
              </a:rPr>
              <a:t>dou</a:t>
            </a:r>
            <a:r>
              <a:rPr lang="en-IN" sz="2400" spc="-5" dirty="0" smtClean="0">
                <a:latin typeface="Trebuchet MS"/>
                <a:cs typeface="Trebuchet MS"/>
              </a:rPr>
              <a:t>b</a:t>
            </a:r>
            <a:r>
              <a:rPr sz="2400" spc="-5" smtClean="0">
                <a:latin typeface="Trebuchet MS"/>
                <a:cs typeface="Trebuchet MS"/>
              </a:rPr>
              <a:t>le </a:t>
            </a:r>
            <a:r>
              <a:rPr sz="2400" spc="-5">
                <a:latin typeface="Trebuchet MS"/>
                <a:cs typeface="Trebuchet MS"/>
              </a:rPr>
              <a:t>stranded </a:t>
            </a:r>
            <a:r>
              <a:rPr sz="2400" smtClean="0">
                <a:latin typeface="Trebuchet MS"/>
                <a:cs typeface="Trebuchet MS"/>
              </a:rPr>
              <a:t>DNA</a:t>
            </a:r>
            <a:r>
              <a:rPr lang="en-IN" sz="2400" dirty="0" smtClean="0">
                <a:latin typeface="Trebuchet MS"/>
                <a:cs typeface="Trebuchet MS"/>
              </a:rPr>
              <a:t> by A subunits</a:t>
            </a:r>
            <a:r>
              <a:rPr sz="2400" smtClean="0">
                <a:latin typeface="Trebuchet MS"/>
                <a:cs typeface="Trebuchet MS"/>
              </a:rPr>
              <a:t>, </a:t>
            </a:r>
            <a:r>
              <a:rPr sz="2400" spc="-5" dirty="0">
                <a:latin typeface="Trebuchet MS"/>
                <a:cs typeface="Trebuchet MS"/>
              </a:rPr>
              <a:t>introduces </a:t>
            </a:r>
            <a:r>
              <a:rPr sz="2400" spc="-5">
                <a:latin typeface="Trebuchet MS"/>
                <a:cs typeface="Trebuchet MS"/>
              </a:rPr>
              <a:t>negative  </a:t>
            </a:r>
            <a:r>
              <a:rPr sz="2400" smtClean="0">
                <a:latin typeface="Trebuchet MS"/>
                <a:cs typeface="Trebuchet MS"/>
              </a:rPr>
              <a:t>supercoils</a:t>
            </a:r>
            <a:r>
              <a:rPr lang="en-IN" sz="2400" dirty="0" smtClean="0">
                <a:latin typeface="Trebuchet MS"/>
                <a:cs typeface="Trebuchet MS"/>
              </a:rPr>
              <a:t> by</a:t>
            </a:r>
            <a:r>
              <a:rPr sz="2400" smtClean="0">
                <a:latin typeface="Trebuchet MS"/>
                <a:cs typeface="Trebuchet MS"/>
              </a:rPr>
              <a:t> </a:t>
            </a:r>
            <a:r>
              <a:rPr lang="en-IN" sz="2400" dirty="0" smtClean="0">
                <a:latin typeface="Trebuchet MS"/>
                <a:cs typeface="Trebuchet MS"/>
              </a:rPr>
              <a:t>B subunit </a:t>
            </a:r>
            <a:r>
              <a:rPr sz="2400" spc="-5" smtClean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then </a:t>
            </a:r>
            <a:r>
              <a:rPr sz="2400" spc="-5" dirty="0">
                <a:latin typeface="Trebuchet MS"/>
                <a:cs typeface="Trebuchet MS"/>
              </a:rPr>
              <a:t>reseals </a:t>
            </a:r>
            <a:r>
              <a:rPr sz="2400" dirty="0">
                <a:latin typeface="Trebuchet MS"/>
                <a:cs typeface="Trebuchet MS"/>
              </a:rPr>
              <a:t>the </a:t>
            </a:r>
            <a:r>
              <a:rPr sz="2400" spc="-5">
                <a:latin typeface="Trebuchet MS"/>
                <a:cs typeface="Trebuchet MS"/>
              </a:rPr>
              <a:t>nicked </a:t>
            </a:r>
            <a:r>
              <a:rPr sz="2400" smtClean="0">
                <a:latin typeface="Trebuchet MS"/>
                <a:cs typeface="Trebuchet MS"/>
              </a:rPr>
              <a:t>ends</a:t>
            </a:r>
            <a:r>
              <a:rPr lang="en-IN" sz="2400" dirty="0" smtClean="0">
                <a:latin typeface="Trebuchet MS"/>
                <a:cs typeface="Trebuchet MS"/>
              </a:rPr>
              <a:t> by A subunit</a:t>
            </a:r>
            <a:r>
              <a:rPr sz="2400" smtClean="0">
                <a:latin typeface="Trebuchet MS"/>
                <a:cs typeface="Trebuchet MS"/>
              </a:rPr>
              <a:t>. </a:t>
            </a:r>
            <a:r>
              <a:rPr sz="2400" spc="-5" dirty="0">
                <a:latin typeface="Trebuchet MS"/>
                <a:cs typeface="Trebuchet MS"/>
              </a:rPr>
              <a:t>This  </a:t>
            </a:r>
            <a:r>
              <a:rPr sz="2400" spc="-5">
                <a:latin typeface="Trebuchet MS"/>
                <a:cs typeface="Trebuchet MS"/>
              </a:rPr>
              <a:t>is </a:t>
            </a:r>
            <a:r>
              <a:rPr lang="en-IN" sz="2400" spc="-5" dirty="0" smtClean="0">
                <a:latin typeface="Trebuchet MS"/>
                <a:cs typeface="Trebuchet MS"/>
              </a:rPr>
              <a:t>necessary</a:t>
            </a:r>
            <a:r>
              <a:rPr sz="2400" spc="-5" smtClean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 </a:t>
            </a:r>
            <a:r>
              <a:rPr sz="2400" spc="-5" dirty="0">
                <a:latin typeface="Trebuchet MS"/>
                <a:cs typeface="Trebuchet MS"/>
              </a:rPr>
              <a:t>prevent excessive positive  supercoiling of </a:t>
            </a:r>
            <a:r>
              <a:rPr sz="2400" dirty="0">
                <a:latin typeface="Trebuchet MS"/>
                <a:cs typeface="Trebuchet MS"/>
              </a:rPr>
              <a:t>DNA strands </a:t>
            </a:r>
            <a:r>
              <a:rPr sz="2400" spc="-5" dirty="0">
                <a:latin typeface="Trebuchet MS"/>
                <a:cs typeface="Trebuchet MS"/>
              </a:rPr>
              <a:t>when they seperate  to permit replication </a:t>
            </a:r>
            <a:r>
              <a:rPr sz="2400" spc="-5">
                <a:latin typeface="Trebuchet MS"/>
                <a:cs typeface="Trebuchet MS"/>
              </a:rPr>
              <a:t>or</a:t>
            </a:r>
            <a:r>
              <a:rPr sz="2400" spc="50">
                <a:latin typeface="Trebuchet MS"/>
                <a:cs typeface="Trebuchet MS"/>
              </a:rPr>
              <a:t> </a:t>
            </a:r>
            <a:r>
              <a:rPr sz="2400" spc="-5" smtClean="0">
                <a:latin typeface="Trebuchet MS"/>
                <a:cs typeface="Trebuchet MS"/>
              </a:rPr>
              <a:t>transcription.</a:t>
            </a:r>
            <a:r>
              <a:rPr lang="en-IN" sz="2400" spc="-5" dirty="0" smtClean="0">
                <a:latin typeface="Trebuchet MS"/>
                <a:cs typeface="Trebuchet MS"/>
              </a:rPr>
              <a:t>FQs bind to</a:t>
            </a:r>
          </a:p>
          <a:p>
            <a:pPr marL="286385" marR="22225" indent="-274320" algn="just">
              <a:lnSpc>
                <a:spcPct val="100000"/>
              </a:lnSpc>
              <a:buClr>
                <a:srgbClr val="B03E9A"/>
              </a:buClr>
              <a:buSzPct val="72916"/>
              <a:tabLst>
                <a:tab pos="287020" algn="l"/>
              </a:tabLst>
            </a:pPr>
            <a:r>
              <a:rPr lang="en-IN" sz="2400" spc="-5" dirty="0" smtClean="0">
                <a:latin typeface="Trebuchet MS"/>
                <a:cs typeface="Trebuchet MS"/>
              </a:rPr>
              <a:t>   A subunit with high affinity.</a:t>
            </a:r>
          </a:p>
          <a:p>
            <a:pPr marL="286385" marR="22225" indent="-274320" algn="just">
              <a:lnSpc>
                <a:spcPct val="100000"/>
              </a:lnSpc>
              <a:buClr>
                <a:srgbClr val="B03E9A"/>
              </a:buClr>
              <a:buSzPct val="72916"/>
              <a:tabLst>
                <a:tab pos="287020" algn="l"/>
              </a:tabLst>
            </a:pPr>
            <a:r>
              <a:rPr lang="en-IN" sz="2400" spc="-5" dirty="0" smtClean="0">
                <a:latin typeface="Trebuchet MS"/>
                <a:cs typeface="Trebuchet MS"/>
              </a:rPr>
              <a:t> 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15</a:t>
            </a:fld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457200"/>
            <a:ext cx="365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chemeClr val="tx2">
                    <a:lumMod val="50000"/>
                  </a:schemeClr>
                </a:solidFill>
              </a:rPr>
              <a:t>M. O. A.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~PP1777.WAV">
            <a:hlinkClick r:id="" action="ppaction://media"/>
          </p:cNvPr>
          <p:cNvPicPr>
            <a:picLocks noRot="1" noChangeAspect="1"/>
          </p:cNvPicPr>
          <p:nvPr>
            <a:wavAudioFile r:embed="rId1" name="~PP1777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952880"/>
            <a:ext cx="7078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  <a:tabLst>
                <a:tab pos="1855470" algn="l"/>
                <a:tab pos="2399665" algn="l"/>
                <a:tab pos="3213100" algn="l"/>
                <a:tab pos="4355465" algn="l"/>
                <a:tab pos="5161280" algn="l"/>
                <a:tab pos="6610984" algn="l"/>
              </a:tabLst>
            </a:pPr>
            <a:r>
              <a:rPr sz="1750" b="0" spc="33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1750" b="0" spc="114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rebuchet MS"/>
                <a:cs typeface="Trebuchet MS"/>
              </a:rPr>
              <a:t>Inhibitio</a:t>
            </a:r>
            <a:r>
              <a:rPr sz="2400" b="0" dirty="0">
                <a:solidFill>
                  <a:srgbClr val="000000"/>
                </a:solidFill>
                <a:latin typeface="Trebuchet MS"/>
                <a:cs typeface="Trebuchet MS"/>
              </a:rPr>
              <a:t>n	</a:t>
            </a:r>
            <a:r>
              <a:rPr sz="2400" b="0" spc="-5" dirty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sz="2400" b="0" dirty="0">
                <a:solidFill>
                  <a:srgbClr val="000000"/>
                </a:solidFill>
                <a:latin typeface="Trebuchet MS"/>
                <a:cs typeface="Trebuchet MS"/>
              </a:rPr>
              <a:t>f	DNA	gyrase	</a:t>
            </a:r>
            <a:r>
              <a:rPr sz="2400" b="0" spc="-5" dirty="0">
                <a:solidFill>
                  <a:srgbClr val="000000"/>
                </a:solidFill>
                <a:latin typeface="Trebuchet MS"/>
                <a:cs typeface="Trebuchet MS"/>
              </a:rPr>
              <a:t>als</a:t>
            </a:r>
            <a:r>
              <a:rPr sz="2400" b="0" dirty="0">
                <a:solidFill>
                  <a:srgbClr val="000000"/>
                </a:solidFill>
                <a:latin typeface="Trebuchet MS"/>
                <a:cs typeface="Trebuchet MS"/>
              </a:rPr>
              <a:t>o	</a:t>
            </a:r>
            <a:r>
              <a:rPr sz="2400" b="0" spc="-5" dirty="0">
                <a:solidFill>
                  <a:srgbClr val="000000"/>
                </a:solidFill>
                <a:latin typeface="Trebuchet MS"/>
                <a:cs typeface="Trebuchet MS"/>
              </a:rPr>
              <a:t>pre</a:t>
            </a:r>
            <a:r>
              <a:rPr sz="2400" b="0" spc="5" dirty="0">
                <a:solidFill>
                  <a:srgbClr val="000000"/>
                </a:solidFill>
                <a:latin typeface="Trebuchet MS"/>
                <a:cs typeface="Trebuchet MS"/>
              </a:rPr>
              <a:t>v</a:t>
            </a:r>
            <a:r>
              <a:rPr sz="2400" b="0" spc="-5" dirty="0">
                <a:solidFill>
                  <a:srgbClr val="000000"/>
                </a:solidFill>
                <a:latin typeface="Trebuchet MS"/>
                <a:cs typeface="Trebuchet MS"/>
              </a:rPr>
              <a:t>ent</a:t>
            </a:r>
            <a:r>
              <a:rPr sz="2400" b="0" dirty="0">
                <a:solidFill>
                  <a:srgbClr val="000000"/>
                </a:solidFill>
                <a:latin typeface="Trebuchet MS"/>
                <a:cs typeface="Trebuchet MS"/>
              </a:rPr>
              <a:t>s	</a:t>
            </a:r>
            <a:r>
              <a:rPr sz="2400" b="0" spc="5" dirty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sz="2400" b="0" spc="-5" dirty="0">
                <a:solidFill>
                  <a:srgbClr val="000000"/>
                </a:solidFill>
                <a:latin typeface="Trebuchet MS"/>
                <a:cs typeface="Trebuchet MS"/>
              </a:rPr>
              <a:t>he  </a:t>
            </a:r>
            <a:r>
              <a:rPr sz="2400" b="0" dirty="0">
                <a:solidFill>
                  <a:srgbClr val="000000"/>
                </a:solidFill>
                <a:latin typeface="Trebuchet MS"/>
                <a:cs typeface="Trebuchet MS"/>
              </a:rPr>
              <a:t>relaxation </a:t>
            </a:r>
            <a:r>
              <a:rPr sz="2400" b="0" spc="-5" dirty="0">
                <a:solidFill>
                  <a:srgbClr val="000000"/>
                </a:solidFill>
                <a:latin typeface="Trebuchet MS"/>
                <a:cs typeface="Trebuchet MS"/>
              </a:rPr>
              <a:t>of positively supercoiled</a:t>
            </a:r>
            <a:r>
              <a:rPr sz="2400" b="0" spc="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000000"/>
                </a:solidFill>
                <a:latin typeface="Trebuchet MS"/>
                <a:cs typeface="Trebuchet MS"/>
              </a:rPr>
              <a:t>DNA.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16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8238" y="2233578"/>
          <a:ext cx="7122791" cy="720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29764"/>
                <a:gridCol w="556894"/>
                <a:gridCol w="3370579"/>
                <a:gridCol w="1265554"/>
              </a:tblGrid>
              <a:tr h="360347">
                <a:tc>
                  <a:txBody>
                    <a:bodyPr/>
                    <a:lstStyle/>
                    <a:p>
                      <a:pPr marL="31750">
                        <a:lnSpc>
                          <a:spcPts val="2735"/>
                        </a:lnSpc>
                      </a:pPr>
                      <a:r>
                        <a:rPr sz="1750" spc="330" dirty="0">
                          <a:solidFill>
                            <a:srgbClr val="B03E9A"/>
                          </a:solidFill>
                          <a:latin typeface="Arial"/>
                          <a:cs typeface="Arial"/>
                        </a:rPr>
                        <a:t></a:t>
                      </a:r>
                      <a:r>
                        <a:rPr sz="1750" spc="90" dirty="0">
                          <a:solidFill>
                            <a:srgbClr val="B03E9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Trebuchet MS"/>
                          <a:cs typeface="Trebuchet MS"/>
                        </a:rPr>
                        <a:t>Inhibition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2735"/>
                        </a:lnSpc>
                      </a:pPr>
                      <a:r>
                        <a:rPr sz="2400" spc="-10" dirty="0">
                          <a:latin typeface="Trebuchet MS"/>
                          <a:cs typeface="Trebuchet MS"/>
                        </a:rPr>
                        <a:t>of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2735"/>
                        </a:lnSpc>
                        <a:tabLst>
                          <a:tab pos="946150" algn="l"/>
                        </a:tabLst>
                      </a:pPr>
                      <a:r>
                        <a:rPr sz="2400" dirty="0">
                          <a:latin typeface="Trebuchet MS"/>
                          <a:cs typeface="Trebuchet MS"/>
                        </a:rPr>
                        <a:t>DNA	</a:t>
                      </a:r>
                      <a:r>
                        <a:rPr sz="2400" spc="-5" dirty="0">
                          <a:latin typeface="Trebuchet MS"/>
                          <a:cs typeface="Trebuchet MS"/>
                        </a:rPr>
                        <a:t>nicking–closing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2735"/>
                        </a:lnSpc>
                      </a:pPr>
                      <a:r>
                        <a:rPr sz="2400" spc="-5" dirty="0">
                          <a:latin typeface="Trebuchet MS"/>
                          <a:cs typeface="Trebuchet MS"/>
                        </a:rPr>
                        <a:t>enzyme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359993">
                <a:tc>
                  <a:txBody>
                    <a:bodyPr/>
                    <a:lstStyle/>
                    <a:p>
                      <a:pPr marL="306070">
                        <a:lnSpc>
                          <a:spcPts val="2735"/>
                        </a:lnSpc>
                      </a:pPr>
                      <a:r>
                        <a:rPr sz="2400" dirty="0">
                          <a:latin typeface="Trebuchet MS"/>
                          <a:cs typeface="Trebuchet MS"/>
                        </a:rPr>
                        <a:t>responsible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2735"/>
                        </a:lnSpc>
                      </a:pPr>
                      <a:r>
                        <a:rPr sz="2400" dirty="0">
                          <a:latin typeface="Trebuchet MS"/>
                          <a:cs typeface="Trebuchet MS"/>
                        </a:rPr>
                        <a:t>for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35"/>
                        </a:lnSpc>
                        <a:tabLst>
                          <a:tab pos="703580" algn="l"/>
                          <a:tab pos="2412365" algn="l"/>
                        </a:tabLst>
                      </a:pPr>
                      <a:r>
                        <a:rPr sz="2400" smtClean="0">
                          <a:latin typeface="Trebuchet MS"/>
                          <a:cs typeface="Trebuchet MS"/>
                        </a:rPr>
                        <a:t>DNA</a:t>
                      </a:r>
                      <a:r>
                        <a:rPr sz="24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lang="en-IN" sz="2400" dirty="0" smtClean="0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2400" spc="-5" smtClean="0">
                          <a:latin typeface="Trebuchet MS"/>
                          <a:cs typeface="Trebuchet MS"/>
                        </a:rPr>
                        <a:t>elongation,</a:t>
                      </a:r>
                      <a:r>
                        <a:rPr lang="en-IN" sz="2400" spc="-5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-5">
                          <a:latin typeface="Trebuchet MS"/>
                          <a:cs typeface="Trebuchet MS"/>
                        </a:rPr>
                        <a:t>	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735"/>
                        </a:lnSpc>
                        <a:tabLst>
                          <a:tab pos="866775" algn="l"/>
                        </a:tabLst>
                      </a:pPr>
                      <a:r>
                        <a:rPr sz="2400" dirty="0">
                          <a:latin typeface="Trebuchet MS"/>
                          <a:cs typeface="Trebuchet MS"/>
                        </a:rPr>
                        <a:t>le</a:t>
                      </a:r>
                      <a:r>
                        <a:rPr sz="2400" spc="5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400" spc="-5" dirty="0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2400" dirty="0">
                          <a:latin typeface="Trebuchet MS"/>
                          <a:cs typeface="Trebuchet MS"/>
                        </a:rPr>
                        <a:t>s	</a:t>
                      </a:r>
                      <a:r>
                        <a:rPr sz="2400" spc="5" dirty="0">
                          <a:latin typeface="Trebuchet MS"/>
                          <a:cs typeface="Trebuchet MS"/>
                        </a:rPr>
                        <a:t>to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7200" y="2971800"/>
            <a:ext cx="7239000" cy="3136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break in double stranded</a:t>
            </a:r>
            <a:r>
              <a:rPr sz="2400" spc="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DNA.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Trebuchet MS"/>
              <a:cs typeface="Trebuchet MS"/>
            </a:endParaRPr>
          </a:p>
          <a:p>
            <a:pPr marL="287020" marR="5080" indent="-274955" algn="just">
              <a:lnSpc>
                <a:spcPct val="100000"/>
              </a:lnSpc>
            </a:pPr>
            <a:r>
              <a:rPr sz="1750" spc="330" smtClean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400" spc="-5" dirty="0">
                <a:latin typeface="Trebuchet MS"/>
                <a:cs typeface="Trebuchet MS"/>
              </a:rPr>
              <a:t>Inhibition </a:t>
            </a:r>
            <a:r>
              <a:rPr sz="2400" dirty="0">
                <a:latin typeface="Trebuchet MS"/>
                <a:cs typeface="Trebuchet MS"/>
              </a:rPr>
              <a:t>of </a:t>
            </a:r>
            <a:r>
              <a:rPr sz="2400" spc="-5">
                <a:latin typeface="Trebuchet MS"/>
                <a:cs typeface="Trebuchet MS"/>
              </a:rPr>
              <a:t>topoisomerase </a:t>
            </a:r>
            <a:r>
              <a:rPr lang="en-US" sz="2400" dirty="0" smtClean="0">
                <a:latin typeface="Trebuchet MS"/>
                <a:cs typeface="Trebuchet MS"/>
              </a:rPr>
              <a:t>IV</a:t>
            </a:r>
            <a:r>
              <a:rPr sz="2400" smtClean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interferes </a:t>
            </a:r>
            <a:r>
              <a:rPr sz="2400">
                <a:latin typeface="Trebuchet MS"/>
                <a:cs typeface="Trebuchet MS"/>
              </a:rPr>
              <a:t>with</a:t>
            </a:r>
            <a:r>
              <a:rPr sz="2400" spc="-175">
                <a:latin typeface="Trebuchet MS"/>
                <a:cs typeface="Trebuchet MS"/>
              </a:rPr>
              <a:t> </a:t>
            </a:r>
            <a:r>
              <a:rPr sz="2400" spc="-145" smtClean="0">
                <a:latin typeface="Trebuchet MS"/>
                <a:cs typeface="Trebuchet MS"/>
              </a:rPr>
              <a:t>the</a:t>
            </a:r>
            <a:r>
              <a:rPr lang="en-IN" sz="2400" spc="-145" dirty="0" smtClean="0">
                <a:latin typeface="Trebuchet MS"/>
                <a:cs typeface="Trebuchet MS"/>
              </a:rPr>
              <a:t> cutting &amp;</a:t>
            </a:r>
            <a:r>
              <a:rPr sz="2400" spc="-145" smtClean="0">
                <a:latin typeface="Trebuchet MS"/>
                <a:cs typeface="Trebuchet MS"/>
              </a:rPr>
              <a:t>  </a:t>
            </a:r>
            <a:r>
              <a:rPr sz="2400" spc="-5" smtClean="0">
                <a:latin typeface="Trebuchet MS"/>
                <a:cs typeface="Trebuchet MS"/>
              </a:rPr>
              <a:t>separation of </a:t>
            </a:r>
            <a:r>
              <a:rPr sz="2400" smtClean="0">
                <a:latin typeface="Trebuchet MS"/>
                <a:cs typeface="Trebuchet MS"/>
              </a:rPr>
              <a:t>replicated </a:t>
            </a:r>
            <a:r>
              <a:rPr sz="2400" spc="-5" smtClean="0">
                <a:latin typeface="Trebuchet MS"/>
                <a:cs typeface="Trebuchet MS"/>
              </a:rPr>
              <a:t>chromosomal</a:t>
            </a:r>
            <a:endParaRPr lang="en-IN" sz="2400" spc="-5" dirty="0" smtClean="0">
              <a:latin typeface="Trebuchet MS"/>
              <a:cs typeface="Trebuchet MS"/>
            </a:endParaRPr>
          </a:p>
          <a:p>
            <a:pPr marL="287020" marR="5080" indent="-274955">
              <a:lnSpc>
                <a:spcPct val="100000"/>
              </a:lnSpc>
            </a:pPr>
            <a:r>
              <a:rPr sz="2400" spc="-5" smtClean="0">
                <a:latin typeface="Trebuchet MS"/>
                <a:cs typeface="Trebuchet MS"/>
              </a:rPr>
              <a:t> </a:t>
            </a:r>
            <a:r>
              <a:rPr lang="en-IN" sz="2400" spc="-5" dirty="0" smtClean="0">
                <a:latin typeface="Trebuchet MS"/>
                <a:cs typeface="Trebuchet MS"/>
              </a:rPr>
              <a:t>  </a:t>
            </a:r>
            <a:r>
              <a:rPr sz="2400" smtClean="0">
                <a:latin typeface="Trebuchet MS"/>
                <a:cs typeface="Trebuchet MS"/>
              </a:rPr>
              <a:t>DNA</a:t>
            </a:r>
            <a:r>
              <a:rPr lang="en-IN" sz="2400" dirty="0" smtClean="0">
                <a:latin typeface="Trebuchet MS"/>
                <a:cs typeface="Trebuchet MS"/>
              </a:rPr>
              <a:t> </a:t>
            </a:r>
            <a:r>
              <a:rPr sz="2400" spc="-5" smtClean="0">
                <a:latin typeface="Trebuchet MS"/>
                <a:cs typeface="Trebuchet MS"/>
              </a:rPr>
              <a:t>into</a:t>
            </a:r>
            <a:r>
              <a:rPr lang="en-IN" sz="2400" spc="-5" dirty="0" smtClean="0">
                <a:latin typeface="Trebuchet MS"/>
                <a:cs typeface="Trebuchet MS"/>
              </a:rPr>
              <a:t> </a:t>
            </a:r>
            <a:r>
              <a:rPr sz="2400" smtClean="0">
                <a:latin typeface="Trebuchet MS"/>
                <a:cs typeface="Trebuchet MS"/>
              </a:rPr>
              <a:t>respective </a:t>
            </a:r>
            <a:r>
              <a:rPr sz="2400" spc="-5" dirty="0">
                <a:latin typeface="Trebuchet MS"/>
                <a:cs typeface="Trebuchet MS"/>
              </a:rPr>
              <a:t>daughter </a:t>
            </a:r>
            <a:r>
              <a:rPr sz="2400" spc="-5">
                <a:latin typeface="Trebuchet MS"/>
                <a:cs typeface="Trebuchet MS"/>
              </a:rPr>
              <a:t>cells </a:t>
            </a:r>
            <a:r>
              <a:rPr sz="2400" spc="-5" smtClean="0">
                <a:latin typeface="Trebuchet MS"/>
                <a:cs typeface="Trebuchet MS"/>
              </a:rPr>
              <a:t>during</a:t>
            </a:r>
            <a:r>
              <a:rPr lang="en-IN" sz="2400" spc="-5" dirty="0" smtClean="0">
                <a:latin typeface="Trebuchet MS"/>
                <a:cs typeface="Trebuchet MS"/>
              </a:rPr>
              <a:t> </a:t>
            </a:r>
            <a:r>
              <a:rPr sz="2400" spc="-5" smtClean="0">
                <a:latin typeface="Trebuchet MS"/>
                <a:cs typeface="Trebuchet MS"/>
              </a:rPr>
              <a:t>cell</a:t>
            </a:r>
            <a:r>
              <a:rPr sz="2400" spc="65" smtClean="0">
                <a:latin typeface="Trebuchet MS"/>
                <a:cs typeface="Trebuchet MS"/>
              </a:rPr>
              <a:t> </a:t>
            </a:r>
            <a:r>
              <a:rPr sz="2400" spc="-5" smtClean="0">
                <a:latin typeface="Trebuchet MS"/>
                <a:cs typeface="Trebuchet MS"/>
              </a:rPr>
              <a:t>division.</a:t>
            </a:r>
            <a:r>
              <a:rPr lang="en-IN" sz="2400" spc="-5" dirty="0" smtClean="0">
                <a:latin typeface="Trebuchet MS"/>
                <a:cs typeface="Trebuchet MS"/>
              </a:rPr>
              <a:t>In gram +ve bacteria, topoisomerase </a:t>
            </a:r>
            <a:r>
              <a:rPr lang="en-US" sz="2400" dirty="0" smtClean="0">
                <a:latin typeface="Trebuchet MS"/>
                <a:cs typeface="Trebuchet MS"/>
              </a:rPr>
              <a:t>IV is the major target of FQs. </a:t>
            </a:r>
          </a:p>
          <a:p>
            <a:pPr marL="287020" marR="5080" indent="-274955" algn="just">
              <a:lnSpc>
                <a:spcPct val="100000"/>
              </a:lnSpc>
            </a:pPr>
            <a:endParaRPr sz="2400">
              <a:latin typeface="Trebuchet MS"/>
              <a:cs typeface="Trebuchet MS"/>
            </a:endParaRPr>
          </a:p>
        </p:txBody>
      </p:sp>
      <p:pic>
        <p:nvPicPr>
          <p:cNvPr id="6" name="~PP1913.WAV">
            <a:hlinkClick r:id="" action="ppaction://media"/>
          </p:cNvPr>
          <p:cNvPicPr>
            <a:picLocks noRot="1" noChangeAspect="1"/>
          </p:cNvPicPr>
          <p:nvPr>
            <a:wavAudioFile r:embed="rId1" name="~PP1913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7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88" y="963929"/>
            <a:ext cx="7080884" cy="314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z="2400" spc="-5" dirty="0">
                <a:latin typeface="Trebuchet MS"/>
                <a:cs typeface="Trebuchet MS"/>
              </a:rPr>
              <a:t>The critical </a:t>
            </a:r>
            <a:r>
              <a:rPr sz="2400" dirty="0">
                <a:latin typeface="Trebuchet MS"/>
                <a:cs typeface="Trebuchet MS"/>
              </a:rPr>
              <a:t>imbalance </a:t>
            </a:r>
            <a:r>
              <a:rPr sz="2400" spc="-5" dirty="0">
                <a:latin typeface="Trebuchet MS"/>
                <a:cs typeface="Trebuchet MS"/>
              </a:rPr>
              <a:t>in cellular </a:t>
            </a:r>
            <a:r>
              <a:rPr sz="2400" spc="-50" dirty="0">
                <a:latin typeface="Trebuchet MS"/>
                <a:cs typeface="Trebuchet MS"/>
              </a:rPr>
              <a:t>metabolism  </a:t>
            </a:r>
            <a:r>
              <a:rPr sz="2400" dirty="0">
                <a:latin typeface="Trebuchet MS"/>
                <a:cs typeface="Trebuchet MS"/>
              </a:rPr>
              <a:t>resulting from </a:t>
            </a:r>
            <a:r>
              <a:rPr sz="2400" spc="-5" dirty="0">
                <a:latin typeface="Trebuchet MS"/>
                <a:cs typeface="Trebuchet MS"/>
              </a:rPr>
              <a:t>the inhibition of enzymes  precipitates </a:t>
            </a:r>
            <a:r>
              <a:rPr sz="2400" dirty="0">
                <a:latin typeface="Trebuchet MS"/>
                <a:cs typeface="Trebuchet MS"/>
              </a:rPr>
              <a:t>a sequence </a:t>
            </a:r>
            <a:r>
              <a:rPr sz="2400" spc="-5" dirty="0">
                <a:latin typeface="Trebuchet MS"/>
                <a:cs typeface="Trebuchet MS"/>
              </a:rPr>
              <a:t>of </a:t>
            </a:r>
            <a:r>
              <a:rPr sz="2400" dirty="0">
                <a:latin typeface="Trebuchet MS"/>
                <a:cs typeface="Trebuchet MS"/>
              </a:rPr>
              <a:t>cellular </a:t>
            </a:r>
            <a:r>
              <a:rPr sz="2400" spc="-5" dirty="0">
                <a:latin typeface="Trebuchet MS"/>
                <a:cs typeface="Trebuchet MS"/>
              </a:rPr>
              <a:t>events which  may </a:t>
            </a:r>
            <a:r>
              <a:rPr sz="2400" dirty="0">
                <a:latin typeface="Trebuchet MS"/>
                <a:cs typeface="Trebuchet MS"/>
              </a:rPr>
              <a:t>lead </a:t>
            </a:r>
            <a:r>
              <a:rPr sz="2400" spc="-5" dirty="0">
                <a:latin typeface="Trebuchet MS"/>
                <a:cs typeface="Trebuchet MS"/>
              </a:rPr>
              <a:t>to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762635" lvl="1" indent="-457834" algn="just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9166"/>
              <a:buAutoNum type="arabicPeriod"/>
              <a:tabLst>
                <a:tab pos="763270" algn="l"/>
              </a:tabLst>
            </a:pPr>
            <a:r>
              <a:rPr sz="2400" spc="-15" dirty="0">
                <a:latin typeface="Trebuchet MS"/>
                <a:cs typeface="Trebuchet MS"/>
              </a:rPr>
              <a:t>Premature </a:t>
            </a:r>
            <a:r>
              <a:rPr sz="2400" spc="-5" dirty="0">
                <a:latin typeface="Trebuchet MS"/>
                <a:cs typeface="Trebuchet MS"/>
              </a:rPr>
              <a:t>cell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division</a:t>
            </a:r>
            <a:endParaRPr sz="2400">
              <a:latin typeface="Trebuchet MS"/>
              <a:cs typeface="Trebuchet MS"/>
            </a:endParaRPr>
          </a:p>
          <a:p>
            <a:pPr marL="762635" lvl="1" indent="-457834" algn="just">
              <a:lnSpc>
                <a:spcPct val="100000"/>
              </a:lnSpc>
              <a:spcBef>
                <a:spcPts val="490"/>
              </a:spcBef>
              <a:buClr>
                <a:srgbClr val="F8B639"/>
              </a:buClr>
              <a:buSzPct val="79166"/>
              <a:buAutoNum type="arabicPeriod"/>
              <a:tabLst>
                <a:tab pos="763270" algn="l"/>
              </a:tabLst>
            </a:pPr>
            <a:r>
              <a:rPr sz="2400" spc="-5" dirty="0">
                <a:latin typeface="Trebuchet MS"/>
                <a:cs typeface="Trebuchet MS"/>
              </a:rPr>
              <a:t>Delayed cell</a:t>
            </a:r>
            <a:r>
              <a:rPr sz="2400" spc="3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division</a:t>
            </a:r>
            <a:endParaRPr sz="2400">
              <a:latin typeface="Trebuchet MS"/>
              <a:cs typeface="Trebuchet MS"/>
            </a:endParaRPr>
          </a:p>
          <a:p>
            <a:pPr marL="762635" marR="5080" lvl="1" indent="-457834" algn="just">
              <a:lnSpc>
                <a:spcPct val="100000"/>
              </a:lnSpc>
              <a:spcBef>
                <a:spcPts val="509"/>
              </a:spcBef>
              <a:buClr>
                <a:srgbClr val="F8B639"/>
              </a:buClr>
              <a:buSzPct val="79166"/>
              <a:buAutoNum type="arabicPeriod"/>
              <a:tabLst>
                <a:tab pos="763270" algn="l"/>
              </a:tabLst>
            </a:pPr>
            <a:r>
              <a:rPr sz="2400" spc="-65" dirty="0">
                <a:latin typeface="Trebuchet MS"/>
                <a:cs typeface="Trebuchet MS"/>
              </a:rPr>
              <a:t>Total </a:t>
            </a:r>
            <a:r>
              <a:rPr sz="2400" dirty="0">
                <a:latin typeface="Trebuchet MS"/>
                <a:cs typeface="Trebuchet MS"/>
              </a:rPr>
              <a:t>failure </a:t>
            </a:r>
            <a:r>
              <a:rPr sz="2400" spc="-5" dirty="0">
                <a:latin typeface="Trebuchet MS"/>
                <a:cs typeface="Trebuchet MS"/>
              </a:rPr>
              <a:t>of </a:t>
            </a:r>
            <a:r>
              <a:rPr sz="2400" dirty="0">
                <a:latin typeface="Trebuchet MS"/>
                <a:cs typeface="Trebuchet MS"/>
              </a:rPr>
              <a:t>cell </a:t>
            </a:r>
            <a:r>
              <a:rPr sz="2400" spc="-5" dirty="0">
                <a:latin typeface="Trebuchet MS"/>
                <a:cs typeface="Trebuchet MS"/>
              </a:rPr>
              <a:t>division leading to </a:t>
            </a:r>
            <a:r>
              <a:rPr sz="2400" dirty="0">
                <a:latin typeface="Trebuchet MS"/>
                <a:cs typeface="Trebuchet MS"/>
              </a:rPr>
              <a:t>lysis </a:t>
            </a:r>
            <a:r>
              <a:rPr sz="2400" spc="-5" dirty="0">
                <a:latin typeface="Trebuchet MS"/>
                <a:cs typeface="Trebuchet MS"/>
              </a:rPr>
              <a:t>of  the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cell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17</a:t>
            </a:fld>
            <a:endParaRPr dirty="0"/>
          </a:p>
        </p:txBody>
      </p:sp>
      <p:pic>
        <p:nvPicPr>
          <p:cNvPr id="4" name="~PP618.WAV">
            <a:hlinkClick r:id="" action="ppaction://media"/>
          </p:cNvPr>
          <p:cNvPicPr>
            <a:picLocks noRot="1" noChangeAspect="1"/>
          </p:cNvPicPr>
          <p:nvPr>
            <a:wavAudioFile r:embed="rId1" name="~PP618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18</a:t>
            </a:fld>
            <a:endParaRPr dirty="0"/>
          </a:p>
        </p:txBody>
      </p:sp>
      <p:pic>
        <p:nvPicPr>
          <p:cNvPr id="4" name="~PP246.WAV">
            <a:hlinkClick r:id="" action="ppaction://media"/>
          </p:cNvPr>
          <p:cNvPicPr>
            <a:picLocks noRot="1" noChangeAspect="1"/>
          </p:cNvPicPr>
          <p:nvPr>
            <a:wavAudioFile r:embed="rId1" name="~PP246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35940" y="1633854"/>
            <a:ext cx="7080250" cy="320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15" dirty="0">
                <a:latin typeface="Trebuchet MS"/>
                <a:cs typeface="Trebuchet MS"/>
              </a:rPr>
              <a:t>Resistance </a:t>
            </a:r>
            <a:r>
              <a:rPr sz="2400" spc="-10" dirty="0">
                <a:latin typeface="Trebuchet MS"/>
                <a:cs typeface="Trebuchet MS"/>
              </a:rPr>
              <a:t>appears </a:t>
            </a:r>
            <a:r>
              <a:rPr sz="2400" spc="-5" dirty="0">
                <a:latin typeface="Trebuchet MS"/>
                <a:cs typeface="Trebuchet MS"/>
              </a:rPr>
              <a:t>to be the </a:t>
            </a:r>
            <a:r>
              <a:rPr sz="2400" dirty="0">
                <a:latin typeface="Trebuchet MS"/>
                <a:cs typeface="Trebuchet MS"/>
              </a:rPr>
              <a:t>result </a:t>
            </a:r>
            <a:r>
              <a:rPr sz="2400" spc="-5" dirty="0">
                <a:latin typeface="Trebuchet MS"/>
                <a:cs typeface="Trebuchet MS"/>
              </a:rPr>
              <a:t>of</a:t>
            </a:r>
            <a:r>
              <a:rPr sz="2400" spc="1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03E9A"/>
              </a:buClr>
              <a:buFont typeface="Arial"/>
              <a:buChar char=""/>
            </a:pPr>
            <a:endParaRPr sz="3300">
              <a:latin typeface="Trebuchet MS"/>
              <a:cs typeface="Trebuchet MS"/>
            </a:endParaRPr>
          </a:p>
          <a:p>
            <a:pPr marL="534035" marR="5080" lvl="1" indent="-229235" algn="just">
              <a:lnSpc>
                <a:spcPct val="100000"/>
              </a:lnSpc>
              <a:spcBef>
                <a:spcPts val="5"/>
              </a:spcBef>
              <a:buClr>
                <a:srgbClr val="F8B639"/>
              </a:buClr>
              <a:buSzPct val="79166"/>
              <a:buFont typeface="Arial"/>
              <a:buChar char=""/>
              <a:tabLst>
                <a:tab pos="534670" algn="l"/>
              </a:tabLst>
            </a:pPr>
            <a:r>
              <a:rPr sz="2400" dirty="0">
                <a:latin typeface="Trebuchet MS"/>
                <a:cs typeface="Trebuchet MS"/>
              </a:rPr>
              <a:t>Alteration </a:t>
            </a:r>
            <a:r>
              <a:rPr sz="2400" spc="-5" dirty="0">
                <a:latin typeface="Trebuchet MS"/>
                <a:cs typeface="Trebuchet MS"/>
              </a:rPr>
              <a:t>in the quinolone enzymatic </a:t>
            </a:r>
            <a:r>
              <a:rPr sz="2400" spc="-40" dirty="0">
                <a:latin typeface="Trebuchet MS"/>
                <a:cs typeface="Trebuchet MS"/>
              </a:rPr>
              <a:t>targets  </a:t>
            </a:r>
            <a:r>
              <a:rPr sz="2400" spc="-5" dirty="0">
                <a:latin typeface="Trebuchet MS"/>
                <a:cs typeface="Trebuchet MS"/>
              </a:rPr>
              <a:t>(DNA </a:t>
            </a:r>
            <a:r>
              <a:rPr sz="2400" dirty="0">
                <a:latin typeface="Trebuchet MS"/>
                <a:cs typeface="Trebuchet MS"/>
              </a:rPr>
              <a:t>gyrase), </a:t>
            </a:r>
            <a:r>
              <a:rPr sz="2400" spc="-5" dirty="0">
                <a:latin typeface="Trebuchet MS"/>
                <a:cs typeface="Trebuchet MS"/>
              </a:rPr>
              <a:t>decreased outer membrane  permeability or </a:t>
            </a:r>
            <a:r>
              <a:rPr sz="2400" dirty="0">
                <a:latin typeface="Trebuchet MS"/>
                <a:cs typeface="Trebuchet MS"/>
              </a:rPr>
              <a:t>the </a:t>
            </a:r>
            <a:r>
              <a:rPr sz="2400" spc="-5" dirty="0">
                <a:latin typeface="Trebuchet MS"/>
                <a:cs typeface="Trebuchet MS"/>
              </a:rPr>
              <a:t>development of efflux  mechanisms.</a:t>
            </a:r>
            <a:endParaRPr sz="24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F8B639"/>
              </a:buClr>
              <a:buFont typeface="Arial"/>
              <a:buChar char=""/>
            </a:pPr>
            <a:endParaRPr sz="3300">
              <a:latin typeface="Trebuchet MS"/>
              <a:cs typeface="Trebuchet MS"/>
            </a:endParaRPr>
          </a:p>
          <a:p>
            <a:pPr marL="534035" lvl="1" indent="-229870">
              <a:lnSpc>
                <a:spcPct val="100000"/>
              </a:lnSpc>
              <a:buClr>
                <a:srgbClr val="F8B639"/>
              </a:buClr>
              <a:buSzPct val="79166"/>
              <a:buFont typeface="Arial"/>
              <a:buChar char=""/>
              <a:tabLst>
                <a:tab pos="534670" algn="l"/>
              </a:tabLst>
            </a:pPr>
            <a:r>
              <a:rPr sz="2400" dirty="0">
                <a:latin typeface="Trebuchet MS"/>
                <a:cs typeface="Trebuchet MS"/>
              </a:rPr>
              <a:t>One </a:t>
            </a:r>
            <a:r>
              <a:rPr sz="2400" spc="-5" dirty="0">
                <a:latin typeface="Trebuchet MS"/>
                <a:cs typeface="Trebuchet MS"/>
              </a:rPr>
              <a:t>or more point mutations in the</a:t>
            </a:r>
            <a:r>
              <a:rPr sz="2400" spc="570" dirty="0">
                <a:latin typeface="Trebuchet MS"/>
                <a:cs typeface="Trebuchet MS"/>
              </a:rPr>
              <a:t> </a:t>
            </a:r>
            <a:r>
              <a:rPr sz="2400" spc="-30" dirty="0">
                <a:latin typeface="Trebuchet MS"/>
                <a:cs typeface="Trebuchet MS"/>
              </a:rPr>
              <a:t>quinolone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19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057452" y="4815078"/>
            <a:ext cx="2291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3670" algn="l"/>
              </a:tabLst>
            </a:pPr>
            <a:r>
              <a:rPr sz="2400" spc="-5" dirty="0">
                <a:latin typeface="Trebuchet MS"/>
                <a:cs typeface="Trebuchet MS"/>
              </a:rPr>
              <a:t>bindin</a:t>
            </a:r>
            <a:r>
              <a:rPr sz="2400" dirty="0">
                <a:latin typeface="Trebuchet MS"/>
                <a:cs typeface="Trebuchet MS"/>
              </a:rPr>
              <a:t>g	</a:t>
            </a:r>
            <a:r>
              <a:rPr sz="2400" spc="10" dirty="0">
                <a:latin typeface="Trebuchet MS"/>
                <a:cs typeface="Trebuchet MS"/>
              </a:rPr>
              <a:t>r</a:t>
            </a:r>
            <a:r>
              <a:rPr sz="2400" spc="-5" dirty="0">
                <a:latin typeface="Trebuchet MS"/>
                <a:cs typeface="Trebuchet MS"/>
              </a:rPr>
              <a:t>egi</a:t>
            </a:r>
            <a:r>
              <a:rPr sz="2400" spc="-15" dirty="0">
                <a:latin typeface="Trebuchet MS"/>
                <a:cs typeface="Trebuchet MS"/>
              </a:rPr>
              <a:t>o</a:t>
            </a:r>
            <a:r>
              <a:rPr sz="2400" dirty="0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7452" y="5180838"/>
            <a:ext cx="2250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rebuchet MS"/>
                <a:cs typeface="Trebuchet MS"/>
              </a:rPr>
              <a:t>(</a:t>
            </a:r>
            <a:r>
              <a:rPr sz="2400" spc="-305" dirty="0">
                <a:latin typeface="Trebuchet MS"/>
                <a:cs typeface="Trebuchet MS"/>
              </a:rPr>
              <a:t>T</a:t>
            </a:r>
            <a:r>
              <a:rPr sz="2400" dirty="0">
                <a:latin typeface="Trebuchet MS"/>
                <a:cs typeface="Trebuchet MS"/>
              </a:rPr>
              <a:t>opoi</a:t>
            </a:r>
            <a:r>
              <a:rPr sz="2400" spc="5" dirty="0">
                <a:latin typeface="Trebuchet MS"/>
                <a:cs typeface="Trebuchet MS"/>
              </a:rPr>
              <a:t>s</a:t>
            </a:r>
            <a:r>
              <a:rPr sz="2400" dirty="0">
                <a:latin typeface="Trebuchet MS"/>
                <a:cs typeface="Trebuchet MS"/>
              </a:rPr>
              <a:t>om</a:t>
            </a:r>
            <a:r>
              <a:rPr sz="2400" spc="5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ras</a:t>
            </a:r>
            <a:r>
              <a:rPr sz="2400" spc="10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8854" y="4815078"/>
            <a:ext cx="16338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8120">
              <a:lnSpc>
                <a:spcPct val="100000"/>
              </a:lnSpc>
              <a:spcBef>
                <a:spcPts val="100"/>
              </a:spcBef>
              <a:tabLst>
                <a:tab pos="554990" algn="l"/>
                <a:tab pos="899160" algn="l"/>
                <a:tab pos="1459865" algn="l"/>
              </a:tabLst>
            </a:pPr>
            <a:r>
              <a:rPr sz="2400" spc="-5" dirty="0">
                <a:latin typeface="Trebuchet MS"/>
                <a:cs typeface="Trebuchet MS"/>
              </a:rPr>
              <a:t>of		the  </a:t>
            </a:r>
            <a:r>
              <a:rPr sz="2400" spc="5" dirty="0">
                <a:latin typeface="Trebuchet MS"/>
                <a:cs typeface="Trebuchet MS"/>
              </a:rPr>
              <a:t>o</a:t>
            </a:r>
            <a:r>
              <a:rPr sz="2400" dirty="0">
                <a:latin typeface="Trebuchet MS"/>
                <a:cs typeface="Trebuchet MS"/>
              </a:rPr>
              <a:t>r	from	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1709" y="4815078"/>
            <a:ext cx="2325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0"/>
              </a:spcBef>
              <a:tabLst>
                <a:tab pos="1263650" algn="l"/>
                <a:tab pos="1347470" algn="l"/>
                <a:tab pos="1859914" algn="l"/>
              </a:tabLst>
            </a:pPr>
            <a:r>
              <a:rPr sz="2400" spc="-5" dirty="0">
                <a:latin typeface="Trebuchet MS"/>
                <a:cs typeface="Trebuchet MS"/>
              </a:rPr>
              <a:t>t</a:t>
            </a:r>
            <a:r>
              <a:rPr sz="2400" spc="5" dirty="0">
                <a:latin typeface="Trebuchet MS"/>
                <a:cs typeface="Trebuchet MS"/>
              </a:rPr>
              <a:t>a</a:t>
            </a:r>
            <a:r>
              <a:rPr sz="2400" dirty="0">
                <a:latin typeface="Trebuchet MS"/>
                <a:cs typeface="Trebuchet MS"/>
              </a:rPr>
              <a:t>rget	</a:t>
            </a:r>
            <a:r>
              <a:rPr sz="2400" spc="5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n</a:t>
            </a:r>
            <a:r>
              <a:rPr sz="2400" spc="5" dirty="0">
                <a:latin typeface="Trebuchet MS"/>
                <a:cs typeface="Trebuchet MS"/>
              </a:rPr>
              <a:t>z</a:t>
            </a:r>
            <a:r>
              <a:rPr sz="2400" spc="-5" dirty="0">
                <a:latin typeface="Trebuchet MS"/>
                <a:cs typeface="Trebuchet MS"/>
              </a:rPr>
              <a:t>yme  </a:t>
            </a:r>
            <a:r>
              <a:rPr sz="2400" spc="5" dirty="0">
                <a:latin typeface="Trebuchet MS"/>
                <a:cs typeface="Trebuchet MS"/>
              </a:rPr>
              <a:t>c</a:t>
            </a:r>
            <a:r>
              <a:rPr sz="2400" spc="-5" dirty="0">
                <a:latin typeface="Trebuchet MS"/>
                <a:cs typeface="Trebuchet MS"/>
              </a:rPr>
              <a:t>han</a:t>
            </a:r>
            <a:r>
              <a:rPr sz="2400" spc="-15" dirty="0">
                <a:latin typeface="Trebuchet MS"/>
                <a:cs typeface="Trebuchet MS"/>
              </a:rPr>
              <a:t>g</a:t>
            </a:r>
            <a:r>
              <a:rPr sz="2400" dirty="0">
                <a:latin typeface="Trebuchet MS"/>
                <a:cs typeface="Trebuchet MS"/>
              </a:rPr>
              <a:t>e		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n	</a:t>
            </a:r>
            <a:r>
              <a:rPr sz="2400" spc="-5" dirty="0">
                <a:latin typeface="Trebuchet MS"/>
                <a:cs typeface="Trebuchet MS"/>
              </a:rPr>
              <a:t>the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7452" y="5546547"/>
            <a:ext cx="4109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permeability of the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organism.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838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chemeClr val="accent1">
                    <a:lumMod val="50000"/>
                  </a:schemeClr>
                </a:solidFill>
              </a:rPr>
              <a:t>RESISTANCE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~PP1886.WAV">
            <a:hlinkClick r:id="" action="ppaction://media"/>
          </p:cNvPr>
          <p:cNvPicPr>
            <a:picLocks noRot="1" noChangeAspect="1"/>
          </p:cNvPicPr>
          <p:nvPr>
            <a:wavAudioFile r:embed="rId1" name="~PP1886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5940" y="1556740"/>
            <a:ext cx="3338195" cy="478336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Introduction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smtClean="0">
                <a:latin typeface="Trebuchet MS"/>
                <a:cs typeface="Trebuchet MS"/>
              </a:rPr>
              <a:t>History</a:t>
            </a:r>
            <a:endParaRPr lang="en-IN" sz="2600" spc="-5" dirty="0" smtClean="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lang="en-IN" sz="2600" spc="-5" dirty="0" smtClean="0">
                <a:latin typeface="Trebuchet MS"/>
                <a:cs typeface="Trebuchet MS"/>
              </a:rPr>
              <a:t>Chemistry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smtClean="0">
                <a:latin typeface="Trebuchet MS"/>
                <a:cs typeface="Trebuchet MS"/>
              </a:rPr>
              <a:t>Classification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Mechanism </a:t>
            </a:r>
            <a:r>
              <a:rPr sz="2600" dirty="0">
                <a:latin typeface="Trebuchet MS"/>
                <a:cs typeface="Trebuchet MS"/>
              </a:rPr>
              <a:t>of</a:t>
            </a:r>
            <a:r>
              <a:rPr sz="2600" spc="-170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Action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15" dirty="0">
                <a:latin typeface="Trebuchet MS"/>
                <a:cs typeface="Trebuchet MS"/>
              </a:rPr>
              <a:t>Resistance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15" dirty="0">
                <a:latin typeface="Trebuchet MS"/>
                <a:cs typeface="Trebuchet MS"/>
              </a:rPr>
              <a:t>Pharmacokinetics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Use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Adverse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Effects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Interaction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7825" y="6609712"/>
            <a:ext cx="149860" cy="188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1100" dirty="0">
                <a:solidFill>
                  <a:srgbClr val="B03E9A"/>
                </a:solidFill>
                <a:latin typeface="Trebuchet MS"/>
                <a:cs typeface="Trebuchet MS"/>
              </a:rPr>
              <a:pPr marL="38100">
                <a:lnSpc>
                  <a:spcPct val="100000"/>
                </a:lnSpc>
                <a:spcBef>
                  <a:spcPts val="35"/>
                </a:spcBef>
              </a:pPr>
              <a:t>2</a:t>
            </a:fld>
            <a:endParaRPr sz="110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762000"/>
            <a:ext cx="601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>
                <a:solidFill>
                  <a:schemeClr val="tx2">
                    <a:lumMod val="75000"/>
                  </a:schemeClr>
                </a:solidFill>
              </a:rPr>
              <a:t>Contents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~PP179.WAV">
            <a:hlinkClick r:id="" action="ppaction://media"/>
          </p:cNvPr>
          <p:cNvPicPr>
            <a:picLocks noRot="1" noChangeAspect="1"/>
          </p:cNvPicPr>
          <p:nvPr>
            <a:wavAudioFile r:embed="rId1" name="~PP179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20</a:t>
            </a:fld>
            <a:endParaRPr dirty="0"/>
          </a:p>
        </p:txBody>
      </p:sp>
      <p:pic>
        <p:nvPicPr>
          <p:cNvPr id="4" name="~PP1975.WAV">
            <a:hlinkClick r:id="" action="ppaction://media"/>
          </p:cNvPr>
          <p:cNvPicPr>
            <a:picLocks noRot="1" noChangeAspect="1"/>
          </p:cNvPicPr>
          <p:nvPr>
            <a:wavAudioFile r:embed="rId1" name="~PP1975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4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5940" y="1633854"/>
            <a:ext cx="7082790" cy="394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7620" indent="-274320" algn="just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5">
                <a:latin typeface="Trebuchet MS"/>
                <a:cs typeface="Trebuchet MS"/>
              </a:rPr>
              <a:t>Absorption </a:t>
            </a:r>
            <a:r>
              <a:rPr sz="2400" smtClean="0">
                <a:latin typeface="Trebuchet MS"/>
                <a:cs typeface="Trebuchet MS"/>
              </a:rPr>
              <a:t>:</a:t>
            </a:r>
            <a:r>
              <a:rPr lang="en-IN" sz="2400" dirty="0" smtClean="0">
                <a:latin typeface="Trebuchet MS"/>
                <a:cs typeface="Trebuchet MS"/>
              </a:rPr>
              <a:t>Most of the fluoroquinolones except</a:t>
            </a:r>
          </a:p>
          <a:p>
            <a:pPr marL="286385" marR="7620" indent="-274320" algn="just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tabLst>
                <a:tab pos="287020" algn="l"/>
              </a:tabLst>
            </a:pPr>
            <a:r>
              <a:rPr lang="en-IN" sz="2400" dirty="0" smtClean="0">
                <a:latin typeface="Trebuchet MS"/>
                <a:cs typeface="Trebuchet MS"/>
              </a:rPr>
              <a:t>  Norfloxacin are</a:t>
            </a:r>
            <a:r>
              <a:rPr sz="2400" smtClean="0">
                <a:latin typeface="Trebuchet MS"/>
                <a:cs typeface="Trebuchet MS"/>
              </a:rPr>
              <a:t> </a:t>
            </a:r>
            <a:r>
              <a:rPr lang="en-IN" sz="2400" spc="-30" dirty="0" smtClean="0">
                <a:latin typeface="Trebuchet MS"/>
                <a:cs typeface="Trebuchet MS"/>
              </a:rPr>
              <a:t>w</a:t>
            </a:r>
            <a:r>
              <a:rPr sz="2400" spc="-30" smtClean="0">
                <a:latin typeface="Trebuchet MS"/>
                <a:cs typeface="Trebuchet MS"/>
              </a:rPr>
              <a:t>ell </a:t>
            </a:r>
            <a:r>
              <a:rPr sz="2400" spc="-5" dirty="0">
                <a:latin typeface="Trebuchet MS"/>
                <a:cs typeface="Trebuchet MS"/>
              </a:rPr>
              <a:t>absorbed </a:t>
            </a:r>
            <a:r>
              <a:rPr sz="2400" dirty="0">
                <a:latin typeface="Trebuchet MS"/>
                <a:cs typeface="Trebuchet MS"/>
              </a:rPr>
              <a:t>orally </a:t>
            </a:r>
            <a:r>
              <a:rPr sz="2400" spc="-125" dirty="0">
                <a:latin typeface="Trebuchet MS"/>
                <a:cs typeface="Trebuchet MS"/>
              </a:rPr>
              <a:t>with  </a:t>
            </a:r>
            <a:r>
              <a:rPr sz="2400" spc="-5" dirty="0">
                <a:latin typeface="Trebuchet MS"/>
                <a:cs typeface="Trebuchet MS"/>
              </a:rPr>
              <a:t>bioavailability </a:t>
            </a:r>
            <a:r>
              <a:rPr sz="2400">
                <a:latin typeface="Trebuchet MS"/>
                <a:cs typeface="Trebuchet MS"/>
              </a:rPr>
              <a:t>80-95</a:t>
            </a:r>
            <a:r>
              <a:rPr sz="2400" smtClean="0">
                <a:latin typeface="Trebuchet MS"/>
                <a:cs typeface="Trebuchet MS"/>
              </a:rPr>
              <a:t>%</a:t>
            </a:r>
            <a:r>
              <a:rPr lang="en-IN" sz="2400" dirty="0" smtClean="0">
                <a:latin typeface="Trebuchet MS"/>
                <a:cs typeface="Trebuchet MS"/>
              </a:rPr>
              <a:t>.</a:t>
            </a:r>
            <a:r>
              <a:rPr sz="2400" smtClean="0">
                <a:latin typeface="Trebuchet MS"/>
                <a:cs typeface="Trebuchet MS"/>
              </a:rPr>
              <a:t> 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Distribution </a:t>
            </a:r>
            <a:r>
              <a:rPr sz="2400" dirty="0">
                <a:latin typeface="Trebuchet MS"/>
                <a:cs typeface="Trebuchet MS"/>
              </a:rPr>
              <a:t>: </a:t>
            </a:r>
            <a:r>
              <a:rPr sz="2400" spc="-10" dirty="0">
                <a:latin typeface="Trebuchet MS"/>
                <a:cs typeface="Trebuchet MS"/>
              </a:rPr>
              <a:t>Widely </a:t>
            </a:r>
            <a:r>
              <a:rPr sz="2400" spc="-5" dirty="0">
                <a:latin typeface="Trebuchet MS"/>
                <a:cs typeface="Trebuchet MS"/>
              </a:rPr>
              <a:t>distributed in body </a:t>
            </a:r>
            <a:r>
              <a:rPr sz="2400" spc="-70" dirty="0">
                <a:latin typeface="Trebuchet MS"/>
                <a:cs typeface="Trebuchet MS"/>
              </a:rPr>
              <a:t>fluids  </a:t>
            </a:r>
            <a:r>
              <a:rPr sz="2400" spc="-5" dirty="0">
                <a:latin typeface="Trebuchet MS"/>
                <a:cs typeface="Trebuchet MS"/>
              </a:rPr>
              <a:t>and tissues but </a:t>
            </a:r>
            <a:r>
              <a:rPr sz="2400" dirty="0">
                <a:latin typeface="Trebuchet MS"/>
                <a:cs typeface="Trebuchet MS"/>
              </a:rPr>
              <a:t>limited </a:t>
            </a:r>
            <a:r>
              <a:rPr sz="2400" spc="-5" dirty="0">
                <a:latin typeface="Trebuchet MS"/>
                <a:cs typeface="Trebuchet MS"/>
              </a:rPr>
              <a:t>CSF penetration. </a:t>
            </a:r>
            <a:r>
              <a:rPr sz="2400" dirty="0">
                <a:latin typeface="Trebuchet MS"/>
                <a:cs typeface="Trebuchet MS"/>
              </a:rPr>
              <a:t>It can  </a:t>
            </a:r>
            <a:r>
              <a:rPr sz="2400" spc="-5" dirty="0">
                <a:latin typeface="Trebuchet MS"/>
                <a:cs typeface="Trebuchet MS"/>
              </a:rPr>
              <a:t>pass the placenta </a:t>
            </a:r>
            <a:r>
              <a:rPr sz="2400" dirty="0">
                <a:latin typeface="Trebuchet MS"/>
                <a:cs typeface="Trebuchet MS"/>
              </a:rPr>
              <a:t>reaching </a:t>
            </a:r>
            <a:r>
              <a:rPr sz="2400" spc="-5" dirty="0">
                <a:latin typeface="Trebuchet MS"/>
                <a:cs typeface="Trebuchet MS"/>
              </a:rPr>
              <a:t>to the</a:t>
            </a:r>
            <a:r>
              <a:rPr sz="2400" spc="5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foetus</a:t>
            </a:r>
            <a:endParaRPr sz="2400">
              <a:latin typeface="Trebuchet MS"/>
              <a:cs typeface="Trebuchet MS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Half </a:t>
            </a:r>
            <a:r>
              <a:rPr sz="2400" dirty="0">
                <a:latin typeface="Trebuchet MS"/>
                <a:cs typeface="Trebuchet MS"/>
              </a:rPr>
              <a:t>life : </a:t>
            </a:r>
            <a:r>
              <a:rPr sz="2400" spc="-5" dirty="0">
                <a:latin typeface="Trebuchet MS"/>
                <a:cs typeface="Trebuchet MS"/>
              </a:rPr>
              <a:t>3-8 hours in</a:t>
            </a:r>
            <a:r>
              <a:rPr sz="2400" spc="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serum</a:t>
            </a:r>
            <a:endParaRPr sz="2400">
              <a:latin typeface="Trebuchet MS"/>
              <a:cs typeface="Trebuchet MS"/>
            </a:endParaRPr>
          </a:p>
          <a:p>
            <a:pPr marL="286385" marR="8255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Elimination </a:t>
            </a:r>
            <a:r>
              <a:rPr sz="2400" dirty="0">
                <a:latin typeface="Trebuchet MS"/>
                <a:cs typeface="Trebuchet MS"/>
              </a:rPr>
              <a:t>: 30-50% from </a:t>
            </a:r>
            <a:r>
              <a:rPr sz="2400" spc="-5" dirty="0">
                <a:latin typeface="Trebuchet MS"/>
                <a:cs typeface="Trebuchet MS"/>
              </a:rPr>
              <a:t>urine by </a:t>
            </a:r>
            <a:r>
              <a:rPr sz="2400" spc="-70" dirty="0">
                <a:latin typeface="Trebuchet MS"/>
                <a:cs typeface="Trebuchet MS"/>
              </a:rPr>
              <a:t>tubular  </a:t>
            </a:r>
            <a:r>
              <a:rPr sz="2400" dirty="0">
                <a:latin typeface="Trebuchet MS"/>
                <a:cs typeface="Trebuchet MS"/>
              </a:rPr>
              <a:t>secretion </a:t>
            </a:r>
            <a:r>
              <a:rPr sz="2400" spc="-5" dirty="0">
                <a:latin typeface="Trebuchet MS"/>
                <a:cs typeface="Trebuchet MS"/>
              </a:rPr>
              <a:t>or glomerular filtration </a:t>
            </a:r>
            <a:r>
              <a:rPr sz="2400" dirty="0">
                <a:latin typeface="Trebuchet MS"/>
                <a:cs typeface="Trebuchet MS"/>
              </a:rPr>
              <a:t>and some  </a:t>
            </a:r>
            <a:r>
              <a:rPr sz="2400" spc="-5" dirty="0">
                <a:latin typeface="Trebuchet MS"/>
                <a:cs typeface="Trebuchet MS"/>
              </a:rPr>
              <a:t>amount in bile </a:t>
            </a:r>
            <a:r>
              <a:rPr sz="2400" dirty="0">
                <a:latin typeface="Trebuchet MS"/>
                <a:cs typeface="Trebuchet MS"/>
              </a:rPr>
              <a:t>–</a:t>
            </a:r>
            <a:r>
              <a:rPr sz="2400" spc="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faeces.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21</a:t>
            </a:fld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838200"/>
            <a:ext cx="6473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chemeClr val="accent2">
                    <a:lumMod val="50000"/>
                  </a:schemeClr>
                </a:solidFill>
              </a:rPr>
              <a:t>PHARMACOKINETICS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~PP1604.WAV">
            <a:hlinkClick r:id="" action="ppaction://media"/>
          </p:cNvPr>
          <p:cNvPicPr>
            <a:picLocks noRot="1" noChangeAspect="1"/>
          </p:cNvPicPr>
          <p:nvPr>
            <a:wavAudioFile r:embed="rId1" name="~PP1604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7239000" cy="15202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IN" sz="2500" dirty="0" smtClean="0">
                <a:latin typeface="Trebuchet MS"/>
                <a:cs typeface="Trebuchet MS"/>
              </a:rPr>
              <a:t>Clinical uses of quinolones</a:t>
            </a:r>
            <a:br>
              <a:rPr lang="en-IN" sz="2500" dirty="0" smtClean="0">
                <a:latin typeface="Trebuchet MS"/>
                <a:cs typeface="Trebuchet MS"/>
              </a:rPr>
            </a:br>
            <a:r>
              <a:rPr lang="en-US" sz="2400" spc="95" dirty="0" smtClean="0">
                <a:latin typeface="Times New Roman"/>
                <a:cs typeface="Times New Roman"/>
              </a:rPr>
              <a:t>Fluoroquinolones </a:t>
            </a:r>
            <a:r>
              <a:rPr lang="en-US" sz="2400" spc="105" dirty="0" smtClean="0">
                <a:latin typeface="Times New Roman"/>
                <a:cs typeface="Times New Roman"/>
              </a:rPr>
              <a:t>are </a:t>
            </a:r>
            <a:r>
              <a:rPr lang="en-US" sz="2400" spc="50" dirty="0" smtClean="0">
                <a:latin typeface="Times New Roman"/>
                <a:cs typeface="Times New Roman"/>
              </a:rPr>
              <a:t>extensively </a:t>
            </a:r>
            <a:r>
              <a:rPr lang="en-US" sz="2400" spc="120" dirty="0" smtClean="0">
                <a:latin typeface="Times New Roman"/>
                <a:cs typeface="Times New Roman"/>
              </a:rPr>
              <a:t>used</a:t>
            </a:r>
            <a:r>
              <a:rPr lang="en-US" sz="2400" spc="-295" dirty="0" smtClean="0">
                <a:latin typeface="Times New Roman"/>
                <a:cs typeface="Times New Roman"/>
              </a:rPr>
              <a:t> </a:t>
            </a:r>
            <a:r>
              <a:rPr lang="en-US" sz="2400" spc="114" dirty="0" smtClean="0">
                <a:latin typeface="Times New Roman"/>
                <a:cs typeface="Times New Roman"/>
              </a:rPr>
              <a:t>treating  </a:t>
            </a:r>
            <a:r>
              <a:rPr lang="en-US" sz="2400" spc="85" dirty="0" smtClean="0">
                <a:latin typeface="Times New Roman"/>
                <a:cs typeface="Times New Roman"/>
              </a:rPr>
              <a:t>general</a:t>
            </a:r>
            <a:r>
              <a:rPr lang="en-US" sz="2400" spc="-10" dirty="0" smtClean="0">
                <a:latin typeface="Times New Roman"/>
                <a:cs typeface="Times New Roman"/>
              </a:rPr>
              <a:t> </a:t>
            </a:r>
            <a:r>
              <a:rPr lang="en-US" sz="2400" spc="80" dirty="0" smtClean="0">
                <a:latin typeface="Times New Roman"/>
                <a:cs typeface="Times New Roman"/>
              </a:rPr>
              <a:t>infections.</a:t>
            </a:r>
            <a:r>
              <a:rPr lang="en-US" sz="2400" dirty="0" smtClean="0">
                <a:latin typeface="Times New Roman"/>
                <a:cs typeface="Times New Roman"/>
              </a:rPr>
              <a:t/>
            </a:r>
            <a:br>
              <a:rPr lang="en-US" sz="2400" dirty="0" smtClean="0">
                <a:latin typeface="Times New Roman"/>
                <a:cs typeface="Times New Roman"/>
              </a:rPr>
            </a:br>
            <a:endParaRPr sz="2500">
              <a:latin typeface="Trebuchet MS"/>
              <a:cs typeface="Trebuchet M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752600"/>
            <a:ext cx="72390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u="sng" dirty="0" smtClean="0"/>
              <a:t>RTI(Respiratory Tract Infections)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Empyema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Lung abscess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Pneumonia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Chronic Bronchitis</a:t>
            </a:r>
          </a:p>
          <a:p>
            <a:pPr>
              <a:buNone/>
            </a:pPr>
            <a:r>
              <a:rPr lang="en-IN" dirty="0" smtClean="0"/>
              <a:t>Moxifloxacin,Levofloxacin &amp; Sparfloxacin are very    effective in above conditions.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u="sng" dirty="0" smtClean="0"/>
              <a:t>UTI(Urinery Tract Infections)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Epididymitis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Pyelonephritis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Prostatits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Cystitis</a:t>
            </a:r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IN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22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0" y="12649201"/>
            <a:ext cx="10972800" cy="6465873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marR="5080" indent="-229235" algn="just">
              <a:lnSpc>
                <a:spcPts val="2480"/>
              </a:lnSpc>
              <a:spcBef>
                <a:spcPts val="420"/>
              </a:spcBef>
              <a:buClr>
                <a:srgbClr val="F8B639"/>
              </a:buClr>
              <a:buSzPct val="78260"/>
              <a:buFont typeface="Arial"/>
              <a:buChar char=""/>
              <a:tabLst>
                <a:tab pos="241935" algn="l"/>
              </a:tabLst>
            </a:pPr>
            <a:r>
              <a:rPr sz="2300" b="1" smtClean="0">
                <a:solidFill>
                  <a:srgbClr val="852E74"/>
                </a:solidFill>
                <a:latin typeface="Trebuchet MS"/>
                <a:cs typeface="Trebuchet MS"/>
              </a:rPr>
              <a:t>EMPYEMA</a:t>
            </a:r>
            <a:endParaRPr sz="2300">
              <a:latin typeface="Trebuchet MS"/>
              <a:cs typeface="Trebuchet MS"/>
            </a:endParaRPr>
          </a:p>
          <a:p>
            <a:pPr marL="241300" marR="6985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buFont typeface="Arial"/>
              <a:buChar char=""/>
              <a:tabLst>
                <a:tab pos="241935" algn="l"/>
              </a:tabLst>
            </a:pPr>
            <a:r>
              <a:rPr sz="2300" b="1" smtClean="0">
                <a:solidFill>
                  <a:srgbClr val="852E74"/>
                </a:solidFill>
                <a:latin typeface="Trebuchet MS"/>
                <a:cs typeface="Trebuchet MS"/>
              </a:rPr>
              <a:t>PNEUMONIA</a:t>
            </a:r>
            <a:endParaRPr sz="2300">
              <a:latin typeface="Trebuchet MS"/>
              <a:cs typeface="Trebuchet MS"/>
            </a:endParaRP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tabLst>
                <a:tab pos="241935" algn="l"/>
              </a:tabLst>
            </a:pPr>
            <a:r>
              <a:rPr sz="2300" b="1">
                <a:solidFill>
                  <a:srgbClr val="852E74"/>
                </a:solidFill>
                <a:latin typeface="Trebuchet MS"/>
                <a:cs typeface="Trebuchet MS"/>
              </a:rPr>
              <a:t>LUNG </a:t>
            </a:r>
            <a:r>
              <a:rPr sz="2300" b="1" spc="-5" smtClean="0">
                <a:solidFill>
                  <a:srgbClr val="852E74"/>
                </a:solidFill>
                <a:latin typeface="Trebuchet MS"/>
                <a:cs typeface="Trebuchet MS"/>
              </a:rPr>
              <a:t>ABSCESS</a:t>
            </a:r>
            <a:endParaRPr lang="en-IN" sz="2300" b="1" spc="-5" dirty="0" smtClean="0">
              <a:solidFill>
                <a:srgbClr val="852E74"/>
              </a:solidFill>
              <a:latin typeface="Trebuchet MS"/>
              <a:cs typeface="Trebuchet MS"/>
            </a:endParaRP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tabLst>
                <a:tab pos="241935" algn="l"/>
              </a:tabLst>
            </a:pPr>
            <a:r>
              <a:rPr lang="en-IN" sz="2300" b="1" spc="-5" dirty="0" smtClean="0">
                <a:solidFill>
                  <a:srgbClr val="852E74"/>
                </a:solidFill>
                <a:latin typeface="Trebuchet MS"/>
                <a:cs typeface="Trebuchet MS"/>
              </a:rPr>
              <a:t> Levofloxacin,Moxifloxacin &amp; Sprafloxacin are called  respiratory fluoroquinolones.</a:t>
            </a: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tabLst>
                <a:tab pos="241935" algn="l"/>
              </a:tabLst>
            </a:pPr>
            <a:r>
              <a:rPr lang="en-IN" sz="2300" b="1" spc="-5" dirty="0" smtClean="0">
                <a:solidFill>
                  <a:srgbClr val="852E74"/>
                </a:solidFill>
                <a:latin typeface="Trebuchet MS"/>
                <a:cs typeface="Trebuchet MS"/>
              </a:rPr>
              <a:t>UTI(Urinery Tract Infections)</a:t>
            </a: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buFont typeface="Wingdings" pitchFamily="2" charset="2"/>
              <a:buChar char="q"/>
              <a:tabLst>
                <a:tab pos="241935" algn="l"/>
              </a:tabLst>
            </a:pPr>
            <a:r>
              <a:rPr lang="en-IN" sz="2300" b="1" spc="-5" dirty="0" smtClean="0">
                <a:solidFill>
                  <a:srgbClr val="852E74"/>
                </a:solidFill>
                <a:latin typeface="Trebuchet MS"/>
                <a:cs typeface="Trebuchet MS"/>
              </a:rPr>
              <a:t>Pyelonephritis</a:t>
            </a: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buFont typeface="Wingdings" pitchFamily="2" charset="2"/>
              <a:buChar char="q"/>
              <a:tabLst>
                <a:tab pos="241935" algn="l"/>
              </a:tabLst>
            </a:pPr>
            <a:r>
              <a:rPr lang="en-IN" sz="2300" b="1" spc="-5" dirty="0" smtClean="0">
                <a:solidFill>
                  <a:srgbClr val="852E74"/>
                </a:solidFill>
                <a:latin typeface="Trebuchet MS"/>
                <a:cs typeface="Trebuchet MS"/>
              </a:rPr>
              <a:t>Epididymitis</a:t>
            </a: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buFont typeface="Wingdings" pitchFamily="2" charset="2"/>
              <a:buChar char="q"/>
              <a:tabLst>
                <a:tab pos="241935" algn="l"/>
              </a:tabLst>
            </a:pPr>
            <a:r>
              <a:rPr lang="en-IN" sz="2300" b="1" spc="-5" dirty="0" smtClean="0">
                <a:solidFill>
                  <a:srgbClr val="852E74"/>
                </a:solidFill>
                <a:latin typeface="Trebuchet MS"/>
                <a:cs typeface="Trebuchet MS"/>
              </a:rPr>
              <a:t>Prostatits</a:t>
            </a: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buFont typeface="Wingdings" pitchFamily="2" charset="2"/>
              <a:buChar char="q"/>
              <a:tabLst>
                <a:tab pos="241935" algn="l"/>
              </a:tabLst>
            </a:pPr>
            <a:r>
              <a:rPr lang="en-IN" sz="2300" b="1" spc="-5" dirty="0" smtClean="0">
                <a:solidFill>
                  <a:srgbClr val="852E74"/>
                </a:solidFill>
                <a:latin typeface="Trebuchet MS"/>
                <a:cs typeface="Trebuchet MS"/>
              </a:rPr>
              <a:t>Cystitis</a:t>
            </a: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tabLst>
                <a:tab pos="241935" algn="l"/>
              </a:tabLst>
            </a:pPr>
            <a:r>
              <a:rPr lang="en-IN" sz="2300" b="1" spc="-5" dirty="0" smtClean="0">
                <a:solidFill>
                  <a:srgbClr val="852E74"/>
                </a:solidFill>
                <a:latin typeface="Trebuchet MS"/>
                <a:cs typeface="Trebuchet MS"/>
              </a:rPr>
              <a:t>GIT(Gastro Intestinal Tract Infections)</a:t>
            </a: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buFont typeface="Wingdings" pitchFamily="2" charset="2"/>
              <a:buChar char="q"/>
              <a:tabLst>
                <a:tab pos="241935" algn="l"/>
              </a:tabLst>
            </a:pPr>
            <a:r>
              <a:rPr lang="en-IN" sz="2300" b="1" spc="-5" dirty="0" smtClean="0">
                <a:solidFill>
                  <a:srgbClr val="852E74"/>
                </a:solidFill>
                <a:latin typeface="Trebuchet MS"/>
                <a:cs typeface="Trebuchet MS"/>
              </a:rPr>
              <a:t>Enteri Fever</a:t>
            </a: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buFont typeface="Wingdings" pitchFamily="2" charset="2"/>
              <a:buChar char="q"/>
              <a:tabLst>
                <a:tab pos="241935" algn="l"/>
              </a:tabLst>
            </a:pPr>
            <a:r>
              <a:rPr lang="en-IN" sz="2300" b="1" spc="-5" dirty="0" smtClean="0">
                <a:solidFill>
                  <a:srgbClr val="852E74"/>
                </a:solidFill>
                <a:latin typeface="Trebuchet MS"/>
                <a:cs typeface="Trebuchet MS"/>
              </a:rPr>
              <a:t>Bacterial diarrhoea.</a:t>
            </a: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tabLst>
                <a:tab pos="241935" algn="l"/>
              </a:tabLst>
            </a:pPr>
            <a:endParaRPr lang="en-IN" sz="2300" b="1" spc="-5" dirty="0" smtClean="0">
              <a:solidFill>
                <a:srgbClr val="852E74"/>
              </a:solidFill>
              <a:latin typeface="Trebuchet MS"/>
              <a:cs typeface="Trebuchet MS"/>
            </a:endParaRP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tabLst>
                <a:tab pos="241935" algn="l"/>
              </a:tabLst>
            </a:pPr>
            <a:endParaRPr lang="en-IN" sz="2300" b="1" spc="-5" dirty="0" smtClean="0">
              <a:solidFill>
                <a:srgbClr val="852E74"/>
              </a:solidFill>
              <a:latin typeface="Trebuchet MS"/>
              <a:cs typeface="Trebuchet MS"/>
            </a:endParaRP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buFont typeface="Arial"/>
              <a:buChar char=""/>
              <a:tabLst>
                <a:tab pos="241935" algn="l"/>
              </a:tabLst>
            </a:pPr>
            <a:endParaRPr lang="en-IN" sz="2300" b="1" spc="-5" dirty="0" smtClean="0">
              <a:solidFill>
                <a:srgbClr val="852E74"/>
              </a:solidFill>
              <a:latin typeface="Trebuchet MS"/>
              <a:cs typeface="Trebuchet MS"/>
            </a:endParaRPr>
          </a:p>
          <a:p>
            <a:pPr marL="241300" marR="6350" indent="-229235" algn="just">
              <a:lnSpc>
                <a:spcPts val="2480"/>
              </a:lnSpc>
              <a:spcBef>
                <a:spcPts val="509"/>
              </a:spcBef>
              <a:buClr>
                <a:srgbClr val="F8B639"/>
              </a:buClr>
              <a:buSzPct val="78260"/>
              <a:buFont typeface="Arial"/>
              <a:buChar char=""/>
              <a:tabLst>
                <a:tab pos="241935" algn="l"/>
              </a:tabLst>
            </a:pPr>
            <a:endParaRPr lang="en-IN" sz="2300" b="1" spc="-5" dirty="0" smtClean="0">
              <a:solidFill>
                <a:srgbClr val="852E74"/>
              </a:solidFill>
              <a:latin typeface="Trebuchet MS"/>
              <a:cs typeface="Trebuchet MS"/>
            </a:endParaRPr>
          </a:p>
        </p:txBody>
      </p:sp>
      <p:pic>
        <p:nvPicPr>
          <p:cNvPr id="9" name="~PP3693.WAV">
            <a:hlinkClick r:id="" action="ppaction://media"/>
          </p:cNvPr>
          <p:cNvPicPr>
            <a:picLocks noRot="1" noChangeAspect="1"/>
          </p:cNvPicPr>
          <p:nvPr>
            <a:wavAudioFile r:embed="rId1" name="~PP3693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6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Uses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u="sng" dirty="0" smtClean="0"/>
              <a:t>GIT  Infections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Enteric Fever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Bacterial diarrhoea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u="sng" dirty="0" smtClean="0"/>
              <a:t>Skin&amp; soft tissue Infections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Infected ulcers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/>
              <a:t>Infected burn wounds</a:t>
            </a:r>
          </a:p>
          <a:p>
            <a:pPr>
              <a:buNone/>
            </a:pPr>
            <a:r>
              <a:rPr lang="en-IN" u="sng" dirty="0" smtClean="0"/>
              <a:t>Gonorrhea</a:t>
            </a:r>
          </a:p>
          <a:p>
            <a:pPr>
              <a:buNone/>
            </a:pPr>
            <a:r>
              <a:rPr lang="en-IN" u="sng" dirty="0" smtClean="0"/>
              <a:t>Chancroid</a:t>
            </a:r>
          </a:p>
          <a:p>
            <a:pPr>
              <a:buNone/>
            </a:pPr>
            <a:r>
              <a:rPr lang="en-IN" u="sng" dirty="0" smtClean="0"/>
              <a:t>Tubeculosis: 2</a:t>
            </a:r>
            <a:r>
              <a:rPr lang="en-IN" u="sng" baseline="30000" dirty="0" smtClean="0"/>
              <a:t>nd</a:t>
            </a:r>
            <a:r>
              <a:rPr lang="en-IN" u="sng" dirty="0" smtClean="0"/>
              <a:t> line drug in MDRTB</a:t>
            </a:r>
            <a:r>
              <a:rPr lang="en-IN" dirty="0" smtClean="0"/>
              <a:t>.</a:t>
            </a:r>
          </a:p>
          <a:p>
            <a:pPr>
              <a:buNone/>
            </a:pPr>
            <a:r>
              <a:rPr lang="en-IN" u="sng" dirty="0" smtClean="0"/>
              <a:t>Conjuntivitis</a:t>
            </a:r>
          </a:p>
          <a:p>
            <a:pPr>
              <a:buNone/>
            </a:pPr>
            <a:r>
              <a:rPr lang="en-IN" u="sng" dirty="0" smtClean="0"/>
              <a:t>Osteomyelitis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~PP2378.WAV">
            <a:hlinkClick r:id="" action="ppaction://media"/>
          </p:cNvPr>
          <p:cNvPicPr>
            <a:picLocks noRot="1" noChangeAspect="1"/>
          </p:cNvPicPr>
          <p:nvPr>
            <a:wavAudioFile r:embed="rId1" name="~PP2378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09" dirty="0" smtClean="0"/>
              <a:t>Adverse </a:t>
            </a:r>
            <a:r>
              <a:rPr lang="en-US" spc="-305" dirty="0" smtClean="0"/>
              <a:t>effects </a:t>
            </a:r>
            <a:r>
              <a:rPr lang="en-US" spc="-229" dirty="0" smtClean="0"/>
              <a:t>of</a:t>
            </a:r>
            <a:r>
              <a:rPr lang="en-US" spc="-140" dirty="0" smtClean="0"/>
              <a:t> </a:t>
            </a:r>
            <a:r>
              <a:rPr lang="en-US" spc="-375" dirty="0" smtClean="0"/>
              <a:t>Quinolones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marR="890905" indent="-60960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SzPct val="94444"/>
              <a:buAutoNum type="alphaLcPeriod"/>
              <a:tabLst>
                <a:tab pos="621665" algn="l"/>
                <a:tab pos="622300" algn="l"/>
              </a:tabLst>
            </a:pPr>
            <a:r>
              <a:rPr lang="en-US" sz="2800" spc="135" dirty="0" smtClean="0">
                <a:latin typeface="Times New Roman"/>
                <a:cs typeface="Times New Roman"/>
              </a:rPr>
              <a:t>The </a:t>
            </a:r>
            <a:r>
              <a:rPr lang="en-US" sz="2800" spc="190" dirty="0" smtClean="0">
                <a:latin typeface="Times New Roman"/>
                <a:cs typeface="Times New Roman"/>
              </a:rPr>
              <a:t>most </a:t>
            </a:r>
            <a:r>
              <a:rPr lang="en-US" sz="2800" spc="210" dirty="0" smtClean="0">
                <a:latin typeface="Times New Roman"/>
                <a:cs typeface="Times New Roman"/>
              </a:rPr>
              <a:t>common adverse </a:t>
            </a:r>
            <a:r>
              <a:rPr lang="en-US" sz="2800" spc="60" dirty="0" smtClean="0">
                <a:latin typeface="Times New Roman"/>
                <a:cs typeface="Times New Roman"/>
              </a:rPr>
              <a:t>effects </a:t>
            </a:r>
            <a:r>
              <a:rPr lang="en-US" sz="2800" spc="140" dirty="0" smtClean="0">
                <a:latin typeface="Times New Roman"/>
                <a:cs typeface="Times New Roman"/>
              </a:rPr>
              <a:t>are  nausea, </a:t>
            </a:r>
            <a:r>
              <a:rPr lang="en-US" sz="2800" spc="110" dirty="0" smtClean="0">
                <a:latin typeface="Times New Roman"/>
                <a:cs typeface="Times New Roman"/>
              </a:rPr>
              <a:t>vomiting, </a:t>
            </a:r>
            <a:r>
              <a:rPr lang="en-US" sz="2800" spc="215" dirty="0" smtClean="0">
                <a:latin typeface="Times New Roman"/>
                <a:cs typeface="Times New Roman"/>
              </a:rPr>
              <a:t>and</a:t>
            </a:r>
            <a:r>
              <a:rPr lang="en-US" sz="2800" spc="-270" dirty="0" smtClean="0">
                <a:latin typeface="Times New Roman"/>
                <a:cs typeface="Times New Roman"/>
              </a:rPr>
              <a:t> </a:t>
            </a:r>
            <a:r>
              <a:rPr lang="en-US" sz="2800" spc="140" dirty="0" smtClean="0">
                <a:latin typeface="Times New Roman"/>
                <a:cs typeface="Times New Roman"/>
              </a:rPr>
              <a:t>diarrhea.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100000"/>
              </a:lnSpc>
              <a:spcBef>
                <a:spcPts val="900"/>
              </a:spcBef>
              <a:buClr>
                <a:srgbClr val="0ACFD8"/>
              </a:buClr>
              <a:buSzPct val="94444"/>
              <a:buAutoNum type="alphaLcPeriod"/>
              <a:tabLst>
                <a:tab pos="621665" algn="l"/>
                <a:tab pos="622300" algn="l"/>
              </a:tabLst>
            </a:pPr>
            <a:r>
              <a:rPr lang="en-US" sz="2800" spc="145" dirty="0" smtClean="0">
                <a:latin typeface="Times New Roman"/>
                <a:cs typeface="Times New Roman"/>
              </a:rPr>
              <a:t>Headache, </a:t>
            </a:r>
            <a:r>
              <a:rPr lang="en-US" sz="2800" spc="105" dirty="0" smtClean="0">
                <a:latin typeface="Times New Roman"/>
                <a:cs typeface="Times New Roman"/>
              </a:rPr>
              <a:t>dizziness, </a:t>
            </a:r>
            <a:r>
              <a:rPr lang="en-US" sz="2800" spc="140" dirty="0" smtClean="0">
                <a:latin typeface="Times New Roman"/>
                <a:cs typeface="Times New Roman"/>
              </a:rPr>
              <a:t>insomnia,</a:t>
            </a:r>
            <a:r>
              <a:rPr lang="en-US" sz="2800" spc="-315" dirty="0" smtClean="0">
                <a:latin typeface="Times New Roman"/>
                <a:cs typeface="Times New Roman"/>
              </a:rPr>
              <a:t> </a:t>
            </a:r>
            <a:r>
              <a:rPr lang="en-US" sz="2800" spc="114" dirty="0" smtClean="0">
                <a:latin typeface="Times New Roman"/>
                <a:cs typeface="Times New Roman"/>
              </a:rPr>
              <a:t>skin  </a:t>
            </a:r>
            <a:r>
              <a:rPr lang="en-US" sz="2800" spc="130" dirty="0" smtClean="0">
                <a:latin typeface="Times New Roman"/>
                <a:cs typeface="Times New Roman"/>
              </a:rPr>
              <a:t>rash,</a:t>
            </a:r>
            <a:r>
              <a:rPr lang="en-US" sz="2800" spc="-15" dirty="0" smtClean="0">
                <a:latin typeface="Times New Roman"/>
                <a:cs typeface="Times New Roman"/>
              </a:rPr>
              <a:t> </a:t>
            </a:r>
            <a:r>
              <a:rPr lang="en-US" sz="2800" spc="70" dirty="0" smtClean="0">
                <a:latin typeface="Times New Roman"/>
                <a:cs typeface="Times New Roman"/>
              </a:rPr>
              <a:t>occasionally.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622300" marR="2196465" indent="-609600">
              <a:lnSpc>
                <a:spcPct val="100000"/>
              </a:lnSpc>
              <a:spcBef>
                <a:spcPts val="900"/>
              </a:spcBef>
              <a:buClr>
                <a:srgbClr val="0ACFD8"/>
              </a:buClr>
              <a:buSzPct val="94444"/>
              <a:buAutoNum type="alphaLcPeriod"/>
              <a:tabLst>
                <a:tab pos="621665" algn="l"/>
                <a:tab pos="622300" algn="l"/>
              </a:tabLst>
            </a:pPr>
            <a:r>
              <a:rPr lang="en-US" sz="2800" spc="10" dirty="0" smtClean="0">
                <a:latin typeface="Times New Roman"/>
                <a:cs typeface="Times New Roman"/>
              </a:rPr>
              <a:t>Liver </a:t>
            </a:r>
            <a:r>
              <a:rPr lang="en-US" sz="2800" spc="75" dirty="0" smtClean="0">
                <a:latin typeface="Times New Roman"/>
                <a:cs typeface="Times New Roman"/>
              </a:rPr>
              <a:t>toxicity </a:t>
            </a:r>
            <a:r>
              <a:rPr lang="en-US" sz="2800" spc="35" dirty="0" smtClean="0">
                <a:latin typeface="Times New Roman"/>
                <a:cs typeface="Times New Roman"/>
              </a:rPr>
              <a:t>is </a:t>
            </a:r>
            <a:r>
              <a:rPr lang="en-US" sz="2800" spc="90" dirty="0" smtClean="0">
                <a:latin typeface="Times New Roman"/>
                <a:cs typeface="Times New Roman"/>
              </a:rPr>
              <a:t>rarely</a:t>
            </a:r>
            <a:r>
              <a:rPr lang="en-US" sz="2800" spc="-210" dirty="0" smtClean="0">
                <a:latin typeface="Times New Roman"/>
                <a:cs typeface="Times New Roman"/>
              </a:rPr>
              <a:t> </a:t>
            </a:r>
            <a:r>
              <a:rPr lang="en-US" sz="2800" spc="70" dirty="0" smtClean="0">
                <a:latin typeface="Times New Roman"/>
                <a:cs typeface="Times New Roman"/>
              </a:rPr>
              <a:t>for  </a:t>
            </a:r>
            <a:r>
              <a:rPr lang="en-US" sz="2800" spc="80" dirty="0" smtClean="0">
                <a:latin typeface="Times New Roman"/>
                <a:cs typeface="Times New Roman"/>
              </a:rPr>
              <a:t>trovafloxacin.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622300" marR="1467485" indent="-609600">
              <a:lnSpc>
                <a:spcPct val="100000"/>
              </a:lnSpc>
              <a:spcBef>
                <a:spcPts val="900"/>
              </a:spcBef>
              <a:buClr>
                <a:srgbClr val="0ACFD8"/>
              </a:buClr>
              <a:buSzPct val="94444"/>
              <a:buAutoNum type="alphaLcPeriod"/>
              <a:tabLst>
                <a:tab pos="621665" algn="l"/>
                <a:tab pos="622300" algn="l"/>
              </a:tabLst>
            </a:pPr>
            <a:r>
              <a:rPr lang="en-US" sz="2800" spc="114" dirty="0" smtClean="0">
                <a:latin typeface="Times New Roman"/>
                <a:cs typeface="Times New Roman"/>
              </a:rPr>
              <a:t>Photosensitivity </a:t>
            </a:r>
            <a:r>
              <a:rPr lang="en-US" sz="2800" spc="120" dirty="0" smtClean="0">
                <a:latin typeface="Times New Roman"/>
                <a:cs typeface="Times New Roman"/>
              </a:rPr>
              <a:t>occurs </a:t>
            </a:r>
            <a:r>
              <a:rPr lang="en-US" sz="2800" spc="145" dirty="0" smtClean="0">
                <a:latin typeface="Times New Roman"/>
                <a:cs typeface="Times New Roman"/>
              </a:rPr>
              <a:t>with  </a:t>
            </a:r>
            <a:r>
              <a:rPr lang="en-US" sz="2800" spc="85" dirty="0" smtClean="0">
                <a:latin typeface="Times New Roman"/>
                <a:cs typeface="Times New Roman"/>
              </a:rPr>
              <a:t>lomefloxacin </a:t>
            </a:r>
            <a:r>
              <a:rPr lang="en-US" sz="2800" spc="220" dirty="0" smtClean="0">
                <a:latin typeface="Times New Roman"/>
                <a:cs typeface="Times New Roman"/>
              </a:rPr>
              <a:t>and</a:t>
            </a:r>
            <a:r>
              <a:rPr lang="en-US" sz="2800" spc="-110" dirty="0" smtClean="0">
                <a:latin typeface="Times New Roman"/>
                <a:cs typeface="Times New Roman"/>
              </a:rPr>
              <a:t> </a:t>
            </a:r>
            <a:r>
              <a:rPr lang="en-US" sz="2800" spc="70" dirty="0" smtClean="0">
                <a:latin typeface="Times New Roman"/>
                <a:cs typeface="Times New Roman"/>
              </a:rPr>
              <a:t>pefloxacin.</a:t>
            </a:r>
            <a:endParaRPr lang="en-US" sz="28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~PP3896.WAV">
            <a:hlinkClick r:id="" action="ppaction://media"/>
          </p:cNvPr>
          <p:cNvPicPr>
            <a:picLocks noRot="1" noChangeAspect="1"/>
          </p:cNvPicPr>
          <p:nvPr>
            <a:wavAudioFile r:embed="rId1" name="~PP3896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pc="-409" dirty="0" smtClean="0"/>
              <a:t>Adverse </a:t>
            </a:r>
            <a:r>
              <a:rPr lang="en-US" spc="-305" dirty="0" smtClean="0"/>
              <a:t>effects </a:t>
            </a:r>
            <a:r>
              <a:rPr lang="en-US" spc="-229" dirty="0" smtClean="0"/>
              <a:t>of</a:t>
            </a:r>
            <a:r>
              <a:rPr lang="en-US" spc="-140" dirty="0" smtClean="0"/>
              <a:t> </a:t>
            </a:r>
            <a:r>
              <a:rPr lang="en-US" spc="-375" dirty="0" smtClean="0"/>
              <a:t>Quinolones(continued)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spc="75" dirty="0" smtClean="0">
                <a:solidFill>
                  <a:srgbClr val="0ACFD8"/>
                </a:solidFill>
                <a:latin typeface="Times New Roman"/>
                <a:cs typeface="Times New Roman"/>
              </a:rPr>
              <a:t> e.</a:t>
            </a:r>
            <a:r>
              <a:rPr lang="en-US" sz="2800" spc="130" dirty="0" smtClean="0">
                <a:solidFill>
                  <a:srgbClr val="0000FF"/>
                </a:solidFill>
                <a:latin typeface="Times New Roman"/>
                <a:cs typeface="Times New Roman"/>
              </a:rPr>
              <a:t>Fluoroquinolones </a:t>
            </a:r>
            <a:r>
              <a:rPr lang="en-US" sz="2800" spc="1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may </a:t>
            </a:r>
            <a:r>
              <a:rPr lang="en-US" sz="2800" spc="15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damage  </a:t>
            </a:r>
            <a:r>
              <a:rPr lang="en-US" sz="2800" spc="1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growing cartilage </a:t>
            </a:r>
            <a:r>
              <a:rPr lang="en-US" sz="2800" spc="2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lang="en-US" sz="2800" spc="12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cause </a:t>
            </a:r>
            <a:r>
              <a:rPr lang="en-US" sz="2800" spc="2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  </a:t>
            </a:r>
            <a:r>
              <a:rPr lang="en-US" sz="2800" spc="165" dirty="0" smtClean="0">
                <a:solidFill>
                  <a:srgbClr val="0000FF"/>
                </a:solidFill>
                <a:latin typeface="Times New Roman"/>
                <a:cs typeface="Times New Roman"/>
              </a:rPr>
              <a:t>arthropathy. </a:t>
            </a:r>
            <a:r>
              <a:rPr lang="en-US" sz="2800" spc="85" dirty="0" smtClean="0">
                <a:latin typeface="Times New Roman"/>
                <a:cs typeface="Times New Roman"/>
              </a:rPr>
              <a:t>They </a:t>
            </a:r>
            <a:r>
              <a:rPr lang="en-US" sz="2800" spc="140" dirty="0" smtClean="0">
                <a:latin typeface="Times New Roman"/>
                <a:cs typeface="Times New Roman"/>
              </a:rPr>
              <a:t>are </a:t>
            </a:r>
            <a:r>
              <a:rPr lang="en-US" sz="2800" spc="235" dirty="0" smtClean="0">
                <a:latin typeface="Times New Roman"/>
                <a:cs typeface="Times New Roman"/>
              </a:rPr>
              <a:t>not </a:t>
            </a:r>
            <a:r>
              <a:rPr lang="en-US" sz="2800" spc="165" dirty="0" smtClean="0">
                <a:latin typeface="Times New Roman"/>
                <a:cs typeface="Times New Roman"/>
              </a:rPr>
              <a:t>used </a:t>
            </a:r>
            <a:r>
              <a:rPr lang="en-US" sz="2800" spc="150" dirty="0" smtClean="0">
                <a:latin typeface="Times New Roman"/>
                <a:cs typeface="Times New Roman"/>
              </a:rPr>
              <a:t>in  </a:t>
            </a:r>
            <a:r>
              <a:rPr lang="en-US" sz="2800" spc="170" dirty="0" smtClean="0">
                <a:latin typeface="Times New Roman"/>
                <a:cs typeface="Times New Roman"/>
              </a:rPr>
              <a:t>patients </a:t>
            </a:r>
            <a:r>
              <a:rPr lang="en-US" sz="2800" spc="215" dirty="0" smtClean="0">
                <a:latin typeface="Times New Roman"/>
                <a:cs typeface="Times New Roman"/>
              </a:rPr>
              <a:t>under </a:t>
            </a:r>
            <a:r>
              <a:rPr lang="en-US" sz="2800" spc="-275" dirty="0" smtClean="0">
                <a:latin typeface="Times New Roman"/>
                <a:cs typeface="Times New Roman"/>
              </a:rPr>
              <a:t>18 </a:t>
            </a:r>
            <a:r>
              <a:rPr lang="en-US" sz="2800" spc="80" dirty="0" smtClean="0">
                <a:latin typeface="Times New Roman"/>
                <a:cs typeface="Times New Roman"/>
              </a:rPr>
              <a:t>years </a:t>
            </a:r>
            <a:r>
              <a:rPr lang="en-US" sz="2800" spc="30" dirty="0" smtClean="0">
                <a:latin typeface="Times New Roman"/>
                <a:cs typeface="Times New Roman"/>
              </a:rPr>
              <a:t>of </a:t>
            </a:r>
            <a:r>
              <a:rPr lang="en-US" sz="2800" spc="70" dirty="0" smtClean="0">
                <a:latin typeface="Times New Roman"/>
                <a:cs typeface="Times New Roman"/>
              </a:rPr>
              <a:t>age. </a:t>
            </a:r>
            <a:r>
              <a:rPr lang="en-US" sz="2800" spc="135" dirty="0" smtClean="0">
                <a:latin typeface="Times New Roman"/>
                <a:cs typeface="Times New Roman"/>
              </a:rPr>
              <a:t>The  </a:t>
            </a:r>
            <a:r>
              <a:rPr lang="en-US" sz="2800" spc="180" dirty="0" smtClean="0">
                <a:latin typeface="Times New Roman"/>
                <a:cs typeface="Times New Roman"/>
              </a:rPr>
              <a:t>arthropathy </a:t>
            </a:r>
            <a:r>
              <a:rPr lang="en-US" sz="2800" spc="35" dirty="0" smtClean="0">
                <a:latin typeface="Times New Roman"/>
                <a:cs typeface="Times New Roman"/>
              </a:rPr>
              <a:t>is </a:t>
            </a:r>
            <a:r>
              <a:rPr lang="en-US" sz="2800" spc="85" dirty="0" smtClean="0">
                <a:latin typeface="Times New Roman"/>
                <a:cs typeface="Times New Roman"/>
              </a:rPr>
              <a:t>reversible. </a:t>
            </a:r>
            <a:r>
              <a:rPr lang="en-US" sz="2800" spc="60" dirty="0" smtClean="0">
                <a:latin typeface="Times New Roman"/>
                <a:cs typeface="Times New Roman"/>
              </a:rPr>
              <a:t>Since  </a:t>
            </a:r>
            <a:r>
              <a:rPr lang="en-US" sz="2800" spc="130" dirty="0" smtClean="0">
                <a:latin typeface="Times New Roman"/>
                <a:cs typeface="Times New Roman"/>
              </a:rPr>
              <a:t>fluoroquinolones </a:t>
            </a:r>
            <a:r>
              <a:rPr lang="en-US" sz="2800" spc="140" dirty="0" smtClean="0">
                <a:latin typeface="Times New Roman"/>
                <a:cs typeface="Times New Roman"/>
              </a:rPr>
              <a:t>are </a:t>
            </a:r>
            <a:r>
              <a:rPr lang="en-US" sz="2800" spc="130" dirty="0" smtClean="0">
                <a:latin typeface="Times New Roman"/>
                <a:cs typeface="Times New Roman"/>
              </a:rPr>
              <a:t>excreted </a:t>
            </a:r>
            <a:r>
              <a:rPr lang="en-US" sz="2800" spc="150" dirty="0" smtClean="0">
                <a:latin typeface="Times New Roman"/>
                <a:cs typeface="Times New Roman"/>
              </a:rPr>
              <a:t>in  </a:t>
            </a:r>
            <a:r>
              <a:rPr lang="en-US" sz="2800" spc="155" dirty="0" smtClean="0">
                <a:latin typeface="Times New Roman"/>
                <a:cs typeface="Times New Roman"/>
              </a:rPr>
              <a:t>breast </a:t>
            </a:r>
            <a:r>
              <a:rPr lang="en-US" sz="2800" spc="90" dirty="0" smtClean="0">
                <a:latin typeface="Times New Roman"/>
                <a:cs typeface="Times New Roman"/>
              </a:rPr>
              <a:t>milk, </a:t>
            </a:r>
            <a:r>
              <a:rPr lang="en-US" sz="2800" spc="150" dirty="0" smtClean="0">
                <a:latin typeface="Times New Roman"/>
                <a:cs typeface="Times New Roman"/>
              </a:rPr>
              <a:t>they </a:t>
            </a:r>
            <a:r>
              <a:rPr lang="en-US" sz="2800" spc="140" dirty="0" smtClean="0">
                <a:latin typeface="Times New Roman"/>
                <a:cs typeface="Times New Roman"/>
              </a:rPr>
              <a:t>are</a:t>
            </a:r>
            <a:r>
              <a:rPr lang="en-US" sz="2800" spc="-415" dirty="0" smtClean="0">
                <a:latin typeface="Times New Roman"/>
                <a:cs typeface="Times New Roman"/>
              </a:rPr>
              <a:t> </a:t>
            </a:r>
            <a:r>
              <a:rPr lang="en-US" sz="2800" spc="160" dirty="0" smtClean="0">
                <a:latin typeface="Times New Roman"/>
                <a:cs typeface="Times New Roman"/>
              </a:rPr>
              <a:t>contraindicated  </a:t>
            </a:r>
            <a:r>
              <a:rPr lang="en-US" sz="2800" spc="75" dirty="0" smtClean="0">
                <a:latin typeface="Times New Roman"/>
                <a:cs typeface="Times New Roman"/>
              </a:rPr>
              <a:t>for </a:t>
            </a:r>
            <a:r>
              <a:rPr lang="en-US" sz="2800" spc="155" dirty="0" smtClean="0">
                <a:latin typeface="Times New Roman"/>
                <a:cs typeface="Times New Roman"/>
              </a:rPr>
              <a:t>nursing</a:t>
            </a:r>
            <a:r>
              <a:rPr lang="en-US" sz="2800" spc="-90" dirty="0" smtClean="0">
                <a:latin typeface="Times New Roman"/>
                <a:cs typeface="Times New Roman"/>
              </a:rPr>
              <a:t> </a:t>
            </a:r>
            <a:r>
              <a:rPr lang="en-US" sz="2800" spc="170" dirty="0" smtClean="0">
                <a:latin typeface="Times New Roman"/>
                <a:cs typeface="Times New Roman"/>
              </a:rPr>
              <a:t>mothers.</a:t>
            </a:r>
            <a:endParaRPr lang="en-US" sz="28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~PP2046.WAV">
            <a:hlinkClick r:id="" action="ppaction://media"/>
          </p:cNvPr>
          <p:cNvPicPr>
            <a:picLocks noRot="1" noChangeAspect="1"/>
          </p:cNvPicPr>
          <p:nvPr>
            <a:wavAudioFile r:embed="rId1" name="~PP2046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85800"/>
            <a:ext cx="7114936" cy="5539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26</a:t>
            </a:fld>
            <a:endParaRPr dirty="0"/>
          </a:p>
        </p:txBody>
      </p:sp>
      <p:pic>
        <p:nvPicPr>
          <p:cNvPr id="4" name="~PP2429.WAV">
            <a:hlinkClick r:id="" action="ppaction://media"/>
          </p:cNvPr>
          <p:cNvPicPr>
            <a:picLocks noRot="1" noChangeAspect="1"/>
          </p:cNvPicPr>
          <p:nvPr>
            <a:wavAudioFile r:embed="rId1" name="~PP2429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35940" y="1569847"/>
            <a:ext cx="7078980" cy="38512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Trebuchet MS"/>
                <a:cs typeface="Trebuchet MS"/>
              </a:rPr>
              <a:t>NSAIDs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774700" lvl="1" indent="-516255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9166"/>
              <a:buFont typeface="Arial"/>
              <a:buChar char=""/>
              <a:tabLst>
                <a:tab pos="774700" algn="l"/>
                <a:tab pos="775335" algn="l"/>
              </a:tabLst>
            </a:pPr>
            <a:r>
              <a:rPr sz="2400" spc="-5" dirty="0">
                <a:solidFill>
                  <a:srgbClr val="535353"/>
                </a:solidFill>
                <a:latin typeface="Trebuchet MS"/>
                <a:cs typeface="Trebuchet MS"/>
              </a:rPr>
              <a:t>Enhance the </a:t>
            </a:r>
            <a:r>
              <a:rPr sz="2400" dirty="0">
                <a:solidFill>
                  <a:srgbClr val="535353"/>
                </a:solidFill>
                <a:latin typeface="Trebuchet MS"/>
                <a:cs typeface="Trebuchet MS"/>
              </a:rPr>
              <a:t>CNS </a:t>
            </a:r>
            <a:r>
              <a:rPr sz="2400" spc="-5" dirty="0">
                <a:solidFill>
                  <a:srgbClr val="535353"/>
                </a:solidFill>
                <a:latin typeface="Trebuchet MS"/>
                <a:cs typeface="Trebuchet MS"/>
              </a:rPr>
              <a:t>toxicity of</a:t>
            </a:r>
            <a:r>
              <a:rPr sz="2400" spc="3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400" spc="-5">
                <a:solidFill>
                  <a:srgbClr val="535353"/>
                </a:solidFill>
                <a:latin typeface="Trebuchet MS"/>
                <a:cs typeface="Trebuchet MS"/>
              </a:rPr>
              <a:t>quinolones</a:t>
            </a:r>
            <a:endParaRPr sz="24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F8B639"/>
              </a:buClr>
              <a:buFont typeface="Arial"/>
              <a:buChar char=""/>
            </a:pPr>
            <a:endParaRPr sz="34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buClr>
                <a:srgbClr val="B03E9A"/>
              </a:buClr>
              <a:buSzPct val="72916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Trebuchet MS"/>
                <a:cs typeface="Trebuchet MS"/>
              </a:rPr>
              <a:t>Theophylline, Caffeine or</a:t>
            </a:r>
            <a:r>
              <a:rPr sz="2400" spc="6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Warfirine</a:t>
            </a:r>
            <a:endParaRPr sz="2400">
              <a:latin typeface="Trebuchet MS"/>
              <a:cs typeface="Trebuchet MS"/>
            </a:endParaRPr>
          </a:p>
          <a:p>
            <a:pPr marL="774700" marR="5080" lvl="1" indent="-515620">
              <a:lnSpc>
                <a:spcPct val="100000"/>
              </a:lnSpc>
              <a:spcBef>
                <a:spcPts val="505"/>
              </a:spcBef>
              <a:buClr>
                <a:srgbClr val="F8B639"/>
              </a:buClr>
              <a:buSzPct val="79166"/>
              <a:buFont typeface="Arial"/>
              <a:buChar char=""/>
              <a:tabLst>
                <a:tab pos="774700" algn="l"/>
                <a:tab pos="775335" algn="l"/>
                <a:tab pos="2127885" algn="l"/>
                <a:tab pos="4429760" algn="l"/>
                <a:tab pos="5038090" algn="l"/>
                <a:tab pos="6746875" algn="l"/>
              </a:tabLst>
            </a:pPr>
            <a:r>
              <a:rPr sz="2400" dirty="0">
                <a:solidFill>
                  <a:srgbClr val="535353"/>
                </a:solidFill>
                <a:latin typeface="Trebuchet MS"/>
                <a:cs typeface="Trebuchet MS"/>
              </a:rPr>
              <a:t>Plasma	</a:t>
            </a:r>
            <a:r>
              <a:rPr sz="2400" spc="5" dirty="0">
                <a:solidFill>
                  <a:srgbClr val="535353"/>
                </a:solidFill>
                <a:latin typeface="Trebuchet MS"/>
                <a:cs typeface="Trebuchet MS"/>
              </a:rPr>
              <a:t>c</a:t>
            </a:r>
            <a:r>
              <a:rPr sz="2400" dirty="0">
                <a:solidFill>
                  <a:srgbClr val="535353"/>
                </a:solidFill>
                <a:latin typeface="Trebuchet MS"/>
                <a:cs typeface="Trebuchet MS"/>
              </a:rPr>
              <a:t>o</a:t>
            </a:r>
            <a:r>
              <a:rPr sz="2400" spc="-10" dirty="0">
                <a:solidFill>
                  <a:srgbClr val="535353"/>
                </a:solidFill>
                <a:latin typeface="Trebuchet MS"/>
                <a:cs typeface="Trebuchet MS"/>
              </a:rPr>
              <a:t>n</a:t>
            </a:r>
            <a:r>
              <a:rPr sz="2400" spc="-5" dirty="0">
                <a:solidFill>
                  <a:srgbClr val="535353"/>
                </a:solidFill>
                <a:latin typeface="Trebuchet MS"/>
                <a:cs typeface="Trebuchet MS"/>
              </a:rPr>
              <a:t>ce</a:t>
            </a:r>
            <a:r>
              <a:rPr sz="2400" spc="5" dirty="0">
                <a:solidFill>
                  <a:srgbClr val="535353"/>
                </a:solidFill>
                <a:latin typeface="Trebuchet MS"/>
                <a:cs typeface="Trebuchet MS"/>
              </a:rPr>
              <a:t>n</a:t>
            </a:r>
            <a:r>
              <a:rPr sz="2400" spc="-5" dirty="0">
                <a:solidFill>
                  <a:srgbClr val="535353"/>
                </a:solidFill>
                <a:latin typeface="Trebuchet MS"/>
                <a:cs typeface="Trebuchet MS"/>
              </a:rPr>
              <a:t>trat</a:t>
            </a:r>
            <a:r>
              <a:rPr sz="2400" spc="5" dirty="0">
                <a:solidFill>
                  <a:srgbClr val="535353"/>
                </a:solidFill>
                <a:latin typeface="Trebuchet MS"/>
                <a:cs typeface="Trebuchet MS"/>
              </a:rPr>
              <a:t>i</a:t>
            </a:r>
            <a:r>
              <a:rPr sz="2400" dirty="0">
                <a:solidFill>
                  <a:srgbClr val="535353"/>
                </a:solidFill>
                <a:latin typeface="Trebuchet MS"/>
                <a:cs typeface="Trebuchet MS"/>
              </a:rPr>
              <a:t>on	</a:t>
            </a:r>
            <a:r>
              <a:rPr sz="2400" spc="-5" dirty="0">
                <a:solidFill>
                  <a:srgbClr val="535353"/>
                </a:solidFill>
                <a:latin typeface="Trebuchet MS"/>
                <a:cs typeface="Trebuchet MS"/>
              </a:rPr>
              <a:t>i</a:t>
            </a:r>
            <a:r>
              <a:rPr sz="2400" dirty="0">
                <a:solidFill>
                  <a:srgbClr val="535353"/>
                </a:solidFill>
                <a:latin typeface="Trebuchet MS"/>
                <a:cs typeface="Trebuchet MS"/>
              </a:rPr>
              <a:t>s	</a:t>
            </a:r>
            <a:r>
              <a:rPr sz="2400" spc="5" dirty="0">
                <a:solidFill>
                  <a:srgbClr val="535353"/>
                </a:solidFill>
                <a:latin typeface="Trebuchet MS"/>
                <a:cs typeface="Trebuchet MS"/>
              </a:rPr>
              <a:t>i</a:t>
            </a:r>
            <a:r>
              <a:rPr sz="2400" spc="-5" dirty="0">
                <a:solidFill>
                  <a:srgbClr val="535353"/>
                </a:solidFill>
                <a:latin typeface="Trebuchet MS"/>
                <a:cs typeface="Trebuchet MS"/>
              </a:rPr>
              <a:t>ncrea</a:t>
            </a:r>
            <a:r>
              <a:rPr sz="2400" spc="5" dirty="0">
                <a:solidFill>
                  <a:srgbClr val="535353"/>
                </a:solidFill>
                <a:latin typeface="Trebuchet MS"/>
                <a:cs typeface="Trebuchet MS"/>
              </a:rPr>
              <a:t>s</a:t>
            </a:r>
            <a:r>
              <a:rPr sz="2400" spc="-5" dirty="0">
                <a:solidFill>
                  <a:srgbClr val="535353"/>
                </a:solidFill>
                <a:latin typeface="Trebuchet MS"/>
                <a:cs typeface="Trebuchet MS"/>
              </a:rPr>
              <a:t>e</a:t>
            </a:r>
            <a:r>
              <a:rPr sz="2400" dirty="0">
                <a:solidFill>
                  <a:srgbClr val="535353"/>
                </a:solidFill>
                <a:latin typeface="Trebuchet MS"/>
                <a:cs typeface="Trebuchet MS"/>
              </a:rPr>
              <a:t>d	</a:t>
            </a:r>
            <a:r>
              <a:rPr sz="2400" spc="-10" dirty="0">
                <a:solidFill>
                  <a:srgbClr val="535353"/>
                </a:solidFill>
                <a:latin typeface="Trebuchet MS"/>
                <a:cs typeface="Trebuchet MS"/>
              </a:rPr>
              <a:t>by  </a:t>
            </a:r>
            <a:r>
              <a:rPr sz="2400" spc="-5" dirty="0">
                <a:solidFill>
                  <a:srgbClr val="535353"/>
                </a:solidFill>
                <a:latin typeface="Trebuchet MS"/>
                <a:cs typeface="Trebuchet MS"/>
              </a:rPr>
              <a:t>Ciprofloxacin</a:t>
            </a:r>
            <a:endParaRPr sz="240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F8B639"/>
              </a:buClr>
              <a:buFont typeface="Arial"/>
              <a:buChar char=""/>
            </a:pPr>
            <a:endParaRPr sz="3400">
              <a:latin typeface="Trebuchet MS"/>
              <a:cs typeface="Trebuchet MS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2916"/>
              <a:buAutoNum type="arabicPeriod"/>
              <a:tabLst>
                <a:tab pos="527685" algn="l"/>
                <a:tab pos="528320" algn="l"/>
              </a:tabLst>
            </a:pPr>
            <a:r>
              <a:rPr sz="2400" spc="-5" dirty="0">
                <a:latin typeface="Trebuchet MS"/>
                <a:cs typeface="Trebuchet MS"/>
              </a:rPr>
              <a:t>Antacid or Iron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salts</a:t>
            </a:r>
            <a:endParaRPr sz="2400">
              <a:latin typeface="Trebuchet MS"/>
              <a:cs typeface="Trebuchet MS"/>
            </a:endParaRPr>
          </a:p>
          <a:p>
            <a:pPr marL="774700" lvl="1" indent="-516255">
              <a:lnSpc>
                <a:spcPct val="100000"/>
              </a:lnSpc>
              <a:spcBef>
                <a:spcPts val="495"/>
              </a:spcBef>
              <a:buClr>
                <a:srgbClr val="F8B639"/>
              </a:buClr>
              <a:buSzPct val="79166"/>
              <a:buFont typeface="Arial"/>
              <a:buChar char=""/>
              <a:tabLst>
                <a:tab pos="774700" algn="l"/>
                <a:tab pos="775335" algn="l"/>
              </a:tabLst>
            </a:pPr>
            <a:r>
              <a:rPr sz="2400" spc="-25" dirty="0">
                <a:solidFill>
                  <a:srgbClr val="535353"/>
                </a:solidFill>
                <a:latin typeface="Trebuchet MS"/>
                <a:cs typeface="Trebuchet MS"/>
              </a:rPr>
              <a:t>Reduce </a:t>
            </a:r>
            <a:r>
              <a:rPr sz="2400" spc="-5" dirty="0">
                <a:solidFill>
                  <a:srgbClr val="535353"/>
                </a:solidFill>
                <a:latin typeface="Trebuchet MS"/>
                <a:cs typeface="Trebuchet MS"/>
              </a:rPr>
              <a:t>the absorption of</a:t>
            </a:r>
            <a:r>
              <a:rPr sz="2400" spc="8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400" spc="-5">
                <a:solidFill>
                  <a:srgbClr val="535353"/>
                </a:solidFill>
                <a:latin typeface="Trebuchet MS"/>
                <a:cs typeface="Trebuchet MS"/>
              </a:rPr>
              <a:t>quinolones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27</a:t>
            </a:fld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914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chemeClr val="tx2">
                    <a:lumMod val="75000"/>
                  </a:schemeClr>
                </a:solidFill>
              </a:rPr>
              <a:t>INTERACTIONS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~PP262.WAV">
            <a:hlinkClick r:id="" action="ppaction://media"/>
          </p:cNvPr>
          <p:cNvPicPr>
            <a:picLocks noRot="1" noChangeAspect="1"/>
          </p:cNvPicPr>
          <p:nvPr>
            <a:wavAudioFile r:embed="rId1" name="~PP262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7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3240" y="1596593"/>
            <a:ext cx="4516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750" b="0" spc="33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400" b="0" spc="-5" dirty="0">
                <a:solidFill>
                  <a:srgbClr val="000000"/>
                </a:solidFill>
                <a:latin typeface="Trebuchet MS"/>
                <a:cs typeface="Trebuchet MS"/>
              </a:rPr>
              <a:t>2</a:t>
            </a:r>
            <a:r>
              <a:rPr sz="2400" b="0" spc="-7" baseline="24305" dirty="0">
                <a:solidFill>
                  <a:srgbClr val="000000"/>
                </a:solidFill>
                <a:latin typeface="Trebuchet MS"/>
                <a:cs typeface="Trebuchet MS"/>
              </a:rPr>
              <a:t>nd </a:t>
            </a:r>
            <a:r>
              <a:rPr sz="2400" b="0" spc="-5" dirty="0">
                <a:solidFill>
                  <a:srgbClr val="000000"/>
                </a:solidFill>
                <a:latin typeface="Trebuchet MS"/>
                <a:cs typeface="Trebuchet MS"/>
              </a:rPr>
              <a:t>generation</a:t>
            </a:r>
            <a:r>
              <a:rPr sz="2400" b="0" spc="-4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Trebuchet MS"/>
                <a:cs typeface="Trebuchet MS"/>
              </a:rPr>
              <a:t>fluoroquinolone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28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35940" y="2002663"/>
            <a:ext cx="6641465" cy="15316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6385" marR="1097280" indent="-274320">
              <a:lnSpc>
                <a:spcPts val="2590"/>
              </a:lnSpc>
              <a:spcBef>
                <a:spcPts val="425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Most potent fluoroquinolone against </a:t>
            </a:r>
            <a:r>
              <a:rPr sz="2400" i="1" spc="-475" dirty="0">
                <a:latin typeface="Trebuchet MS"/>
                <a:cs typeface="Trebuchet MS"/>
              </a:rPr>
              <a:t>P.  </a:t>
            </a:r>
            <a:r>
              <a:rPr sz="2400" i="1" spc="-5" dirty="0">
                <a:latin typeface="Trebuchet MS"/>
                <a:cs typeface="Trebuchet MS"/>
              </a:rPr>
              <a:t>aeruginosa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Not effective against Gram </a:t>
            </a:r>
            <a:r>
              <a:rPr sz="2400" spc="10" dirty="0">
                <a:latin typeface="Trebuchet MS"/>
                <a:cs typeface="Trebuchet MS"/>
              </a:rPr>
              <a:t>+ve </a:t>
            </a:r>
            <a:r>
              <a:rPr sz="2400" spc="-5" dirty="0">
                <a:latin typeface="Trebuchet MS"/>
                <a:cs typeface="Trebuchet MS"/>
              </a:rPr>
              <a:t>and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anaerobes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Mainly effective against Gram –ve bacteria</a:t>
            </a:r>
            <a:r>
              <a:rPr sz="2400" spc="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8828" y="3510762"/>
            <a:ext cx="1859914" cy="11607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300" spc="-5" dirty="0">
                <a:solidFill>
                  <a:srgbClr val="535353"/>
                </a:solidFill>
                <a:latin typeface="Trebuchet MS"/>
                <a:cs typeface="Trebuchet MS"/>
              </a:rPr>
              <a:t>H.</a:t>
            </a:r>
            <a:r>
              <a:rPr sz="2300" spc="-4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535353"/>
                </a:solidFill>
                <a:latin typeface="Trebuchet MS"/>
                <a:cs typeface="Trebuchet MS"/>
              </a:rPr>
              <a:t>Influenzae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300" spc="-5" dirty="0">
                <a:solidFill>
                  <a:srgbClr val="535353"/>
                </a:solidFill>
                <a:latin typeface="Trebuchet MS"/>
                <a:cs typeface="Trebuchet MS"/>
              </a:rPr>
              <a:t>M.</a:t>
            </a:r>
            <a:r>
              <a:rPr sz="2300" spc="-6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535353"/>
                </a:solidFill>
                <a:latin typeface="Trebuchet MS"/>
                <a:cs typeface="Trebuchet MS"/>
              </a:rPr>
              <a:t>Catarrhalis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300" dirty="0">
                <a:solidFill>
                  <a:srgbClr val="535353"/>
                </a:solidFill>
                <a:latin typeface="Trebuchet MS"/>
                <a:cs typeface="Trebuchet MS"/>
              </a:rPr>
              <a:t>N.</a:t>
            </a:r>
            <a:r>
              <a:rPr sz="2300" spc="-4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535353"/>
                </a:solidFill>
                <a:latin typeface="Trebuchet MS"/>
                <a:cs typeface="Trebuchet MS"/>
              </a:rPr>
              <a:t>Gonorrhea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3510762"/>
            <a:ext cx="3533775" cy="2703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0" marR="805815">
              <a:lnSpc>
                <a:spcPct val="108000"/>
              </a:lnSpc>
              <a:spcBef>
                <a:spcPts val="95"/>
              </a:spcBef>
            </a:pPr>
            <a:r>
              <a:rPr sz="2300" dirty="0">
                <a:solidFill>
                  <a:srgbClr val="535353"/>
                </a:solidFill>
                <a:latin typeface="Trebuchet MS"/>
                <a:cs typeface="Trebuchet MS"/>
              </a:rPr>
              <a:t>E</a:t>
            </a:r>
            <a:r>
              <a:rPr sz="2300" spc="5" dirty="0">
                <a:solidFill>
                  <a:srgbClr val="535353"/>
                </a:solidFill>
                <a:latin typeface="Trebuchet MS"/>
                <a:cs typeface="Trebuchet MS"/>
              </a:rPr>
              <a:t>n</a:t>
            </a:r>
            <a:r>
              <a:rPr sz="2300" spc="-5" dirty="0">
                <a:solidFill>
                  <a:srgbClr val="535353"/>
                </a:solidFill>
                <a:latin typeface="Trebuchet MS"/>
                <a:cs typeface="Trebuchet MS"/>
              </a:rPr>
              <a:t>te</a:t>
            </a:r>
            <a:r>
              <a:rPr sz="2300" spc="5" dirty="0">
                <a:solidFill>
                  <a:srgbClr val="535353"/>
                </a:solidFill>
                <a:latin typeface="Trebuchet MS"/>
                <a:cs typeface="Trebuchet MS"/>
              </a:rPr>
              <a:t>r</a:t>
            </a:r>
            <a:r>
              <a:rPr sz="2300" dirty="0">
                <a:solidFill>
                  <a:srgbClr val="535353"/>
                </a:solidFill>
                <a:latin typeface="Trebuchet MS"/>
                <a:cs typeface="Trebuchet MS"/>
              </a:rPr>
              <a:t>ob</a:t>
            </a:r>
            <a:r>
              <a:rPr sz="2300" spc="5" dirty="0">
                <a:solidFill>
                  <a:srgbClr val="535353"/>
                </a:solidFill>
                <a:latin typeface="Trebuchet MS"/>
                <a:cs typeface="Trebuchet MS"/>
              </a:rPr>
              <a:t>a</a:t>
            </a:r>
            <a:r>
              <a:rPr sz="2300" spc="-5" dirty="0">
                <a:solidFill>
                  <a:srgbClr val="535353"/>
                </a:solidFill>
                <a:latin typeface="Trebuchet MS"/>
                <a:cs typeface="Trebuchet MS"/>
              </a:rPr>
              <a:t>ct</a:t>
            </a:r>
            <a:r>
              <a:rPr sz="2300" spc="5" dirty="0">
                <a:solidFill>
                  <a:srgbClr val="535353"/>
                </a:solidFill>
                <a:latin typeface="Trebuchet MS"/>
                <a:cs typeface="Trebuchet MS"/>
              </a:rPr>
              <a:t>e</a:t>
            </a:r>
            <a:r>
              <a:rPr sz="2300" dirty="0">
                <a:solidFill>
                  <a:srgbClr val="535353"/>
                </a:solidFill>
                <a:latin typeface="Trebuchet MS"/>
                <a:cs typeface="Trebuchet MS"/>
              </a:rPr>
              <a:t>r</a:t>
            </a:r>
            <a:r>
              <a:rPr sz="2300" spc="5" dirty="0">
                <a:solidFill>
                  <a:srgbClr val="535353"/>
                </a:solidFill>
                <a:latin typeface="Trebuchet MS"/>
                <a:cs typeface="Trebuchet MS"/>
              </a:rPr>
              <a:t>i</a:t>
            </a:r>
            <a:r>
              <a:rPr sz="2300" spc="-5" dirty="0">
                <a:solidFill>
                  <a:srgbClr val="535353"/>
                </a:solidFill>
                <a:latin typeface="Trebuchet MS"/>
                <a:cs typeface="Trebuchet MS"/>
              </a:rPr>
              <a:t>ac</a:t>
            </a:r>
            <a:r>
              <a:rPr sz="2300" spc="5" dirty="0">
                <a:solidFill>
                  <a:srgbClr val="535353"/>
                </a:solidFill>
                <a:latin typeface="Trebuchet MS"/>
                <a:cs typeface="Trebuchet MS"/>
              </a:rPr>
              <a:t>a</a:t>
            </a:r>
            <a:r>
              <a:rPr sz="2300" dirty="0">
                <a:solidFill>
                  <a:srgbClr val="535353"/>
                </a:solidFill>
                <a:latin typeface="Trebuchet MS"/>
                <a:cs typeface="Trebuchet MS"/>
              </a:rPr>
              <a:t>e  Campylobacter  Pseudomonas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750" spc="33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400" spc="-5" dirty="0">
                <a:latin typeface="Trebuchet MS"/>
                <a:cs typeface="Trebuchet MS"/>
              </a:rPr>
              <a:t>Intracellular </a:t>
            </a:r>
            <a:r>
              <a:rPr sz="2400" spc="-20" dirty="0">
                <a:latin typeface="Trebuchet MS"/>
                <a:cs typeface="Trebuchet MS"/>
              </a:rPr>
              <a:t>Pathogen</a:t>
            </a:r>
            <a:r>
              <a:rPr sz="2400" spc="-245" dirty="0">
                <a:latin typeface="Trebuchet MS"/>
                <a:cs typeface="Trebuchet MS"/>
              </a:rPr>
              <a:t> </a:t>
            </a:r>
            <a:r>
              <a:rPr sz="2400" spc="-405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304800" marR="1223010">
              <a:lnSpc>
                <a:spcPct val="108000"/>
              </a:lnSpc>
              <a:spcBef>
                <a:spcPts val="15"/>
              </a:spcBef>
            </a:pPr>
            <a:r>
              <a:rPr sz="2300" spc="-5" dirty="0">
                <a:solidFill>
                  <a:srgbClr val="535353"/>
                </a:solidFill>
                <a:latin typeface="Trebuchet MS"/>
                <a:cs typeface="Trebuchet MS"/>
              </a:rPr>
              <a:t>M.</a:t>
            </a:r>
            <a:r>
              <a:rPr sz="2300" spc="-120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535353"/>
                </a:solidFill>
                <a:latin typeface="Trebuchet MS"/>
                <a:cs typeface="Trebuchet MS"/>
              </a:rPr>
              <a:t>Tuberculosis  </a:t>
            </a:r>
            <a:r>
              <a:rPr sz="2300" dirty="0">
                <a:solidFill>
                  <a:srgbClr val="535353"/>
                </a:solidFill>
                <a:latin typeface="Trebuchet MS"/>
                <a:cs typeface="Trebuchet MS"/>
              </a:rPr>
              <a:t>Chlamydia  Brucella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8828" y="5053482"/>
            <a:ext cx="1597660" cy="781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sz="2300" spc="-5" dirty="0">
                <a:solidFill>
                  <a:srgbClr val="535353"/>
                </a:solidFill>
                <a:latin typeface="Trebuchet MS"/>
                <a:cs typeface="Trebuchet MS"/>
              </a:rPr>
              <a:t>Mycopl</a:t>
            </a:r>
            <a:r>
              <a:rPr sz="2300" spc="5" dirty="0">
                <a:solidFill>
                  <a:srgbClr val="535353"/>
                </a:solidFill>
                <a:latin typeface="Trebuchet MS"/>
                <a:cs typeface="Trebuchet MS"/>
              </a:rPr>
              <a:t>a</a:t>
            </a:r>
            <a:r>
              <a:rPr sz="2300" dirty="0">
                <a:solidFill>
                  <a:srgbClr val="535353"/>
                </a:solidFill>
                <a:latin typeface="Trebuchet MS"/>
                <a:cs typeface="Trebuchet MS"/>
              </a:rPr>
              <a:t>sma  </a:t>
            </a:r>
            <a:r>
              <a:rPr sz="2300" spc="-5" dirty="0">
                <a:solidFill>
                  <a:srgbClr val="535353"/>
                </a:solidFill>
                <a:latin typeface="Trebuchet MS"/>
                <a:cs typeface="Trebuchet MS"/>
              </a:rPr>
              <a:t>Legionella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8776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>
                <a:solidFill>
                  <a:schemeClr val="tx2"/>
                </a:solidFill>
              </a:rPr>
              <a:t>CIPROFLOXACIN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9" name="~PP1411.WAV">
            <a:hlinkClick r:id="" action="ppaction://media"/>
          </p:cNvPr>
          <p:cNvPicPr>
            <a:picLocks noRot="1" noChangeAspect="1"/>
          </p:cNvPicPr>
          <p:nvPr>
            <a:wavAudioFile r:embed="rId1" name="~PP1411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8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CLINICAL USE</a:t>
            </a:r>
            <a:r>
              <a:rPr spc="-170" dirty="0"/>
              <a:t> </a:t>
            </a:r>
            <a:r>
              <a:rPr dirty="0"/>
              <a:t>: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07288" y="1676399"/>
            <a:ext cx="3384550" cy="173637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655" algn="l"/>
              </a:tabLst>
            </a:pPr>
            <a:r>
              <a:rPr sz="2300" dirty="0">
                <a:latin typeface="Trebuchet MS"/>
                <a:cs typeface="Trebuchet MS"/>
              </a:rPr>
              <a:t>Urinary </a:t>
            </a:r>
            <a:r>
              <a:rPr sz="2300" spc="-55" dirty="0">
                <a:latin typeface="Trebuchet MS"/>
                <a:cs typeface="Trebuchet MS"/>
              </a:rPr>
              <a:t>Tract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spc="-45" dirty="0">
                <a:latin typeface="Trebuchet MS"/>
                <a:cs typeface="Trebuchet MS"/>
              </a:rPr>
              <a:t>Infections</a:t>
            </a:r>
            <a:endParaRPr sz="2300">
              <a:latin typeface="Trebuchet MS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655" algn="l"/>
              </a:tabLst>
            </a:pPr>
            <a:r>
              <a:rPr sz="2300" spc="-25" dirty="0">
                <a:latin typeface="Trebuchet MS"/>
                <a:cs typeface="Trebuchet MS"/>
              </a:rPr>
              <a:t>Travellers’</a:t>
            </a:r>
            <a:r>
              <a:rPr sz="2300" spc="-13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diarrhoea</a:t>
            </a:r>
            <a:endParaRPr sz="2300">
              <a:latin typeface="Trebuchet MS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655" algn="l"/>
              </a:tabLst>
            </a:pPr>
            <a:r>
              <a:rPr sz="2300" dirty="0">
                <a:latin typeface="Trebuchet MS"/>
                <a:cs typeface="Trebuchet MS"/>
              </a:rPr>
              <a:t>Anthrax</a:t>
            </a:r>
            <a:endParaRPr sz="2300">
              <a:latin typeface="Trebuchet MS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655" algn="l"/>
              </a:tabLst>
            </a:pPr>
            <a:r>
              <a:rPr sz="2300" spc="-5" dirty="0">
                <a:latin typeface="Trebuchet MS"/>
                <a:cs typeface="Trebuchet MS"/>
              </a:rPr>
              <a:t>Diabetic </a:t>
            </a:r>
            <a:r>
              <a:rPr sz="2300" dirty="0">
                <a:latin typeface="Trebuchet MS"/>
                <a:cs typeface="Trebuchet MS"/>
              </a:rPr>
              <a:t>foot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spc="-45" dirty="0">
                <a:latin typeface="Trebuchet MS"/>
                <a:cs typeface="Trebuchet MS"/>
              </a:rPr>
              <a:t>infections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288" y="3256681"/>
            <a:ext cx="3333115" cy="128841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600" b="1" dirty="0">
                <a:solidFill>
                  <a:srgbClr val="852E74"/>
                </a:solidFill>
                <a:latin typeface="Trebuchet MS"/>
                <a:cs typeface="Trebuchet MS"/>
              </a:rPr>
              <a:t>UNIQUE QUALITIES</a:t>
            </a:r>
            <a:r>
              <a:rPr sz="2600" b="1" spc="-50" dirty="0">
                <a:solidFill>
                  <a:srgbClr val="852E74"/>
                </a:solidFill>
                <a:latin typeface="Trebuchet MS"/>
                <a:cs typeface="Trebuchet MS"/>
              </a:rPr>
              <a:t> </a:t>
            </a:r>
            <a:r>
              <a:rPr sz="2600" b="1" dirty="0">
                <a:solidFill>
                  <a:srgbClr val="852E74"/>
                </a:solidFill>
                <a:latin typeface="Trebuchet MS"/>
                <a:cs typeface="Trebuchet MS"/>
              </a:rPr>
              <a:t>: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755015" algn="l"/>
                <a:tab pos="1713230" algn="l"/>
                <a:tab pos="2256155" algn="l"/>
              </a:tabLst>
            </a:pPr>
            <a:r>
              <a:rPr sz="1650" spc="345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1650" spc="204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2300" spc="-5" dirty="0">
                <a:latin typeface="Trebuchet MS"/>
                <a:cs typeface="Trebuchet MS"/>
              </a:rPr>
              <a:t>It	binds	to	divalent</a:t>
            </a:r>
            <a:endParaRPr sz="23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latin typeface="Trebuchet MS"/>
                <a:cs typeface="Trebuchet MS"/>
              </a:rPr>
              <a:t>absorption.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4701" y="3817061"/>
            <a:ext cx="355219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3485" algn="l"/>
                <a:tab pos="2251710" algn="l"/>
              </a:tabLst>
            </a:pPr>
            <a:r>
              <a:rPr sz="2300" spc="-5" dirty="0">
                <a:latin typeface="Trebuchet MS"/>
                <a:cs typeface="Trebuchet MS"/>
              </a:rPr>
              <a:t>ca</a:t>
            </a:r>
            <a:r>
              <a:rPr sz="2300" spc="-15" dirty="0">
                <a:latin typeface="Trebuchet MS"/>
                <a:cs typeface="Trebuchet MS"/>
              </a:rPr>
              <a:t>t</a:t>
            </a:r>
            <a:r>
              <a:rPr sz="2300" spc="-5" dirty="0">
                <a:latin typeface="Trebuchet MS"/>
                <a:cs typeface="Trebuchet MS"/>
              </a:rPr>
              <a:t>ion</a:t>
            </a:r>
            <a:r>
              <a:rPr sz="2300" dirty="0">
                <a:latin typeface="Trebuchet MS"/>
                <a:cs typeface="Trebuchet MS"/>
              </a:rPr>
              <a:t>s	</a:t>
            </a:r>
            <a:r>
              <a:rPr sz="2300" spc="-5" dirty="0">
                <a:latin typeface="Trebuchet MS"/>
                <a:cs typeface="Trebuchet MS"/>
              </a:rPr>
              <a:t>whic</a:t>
            </a:r>
            <a:r>
              <a:rPr sz="2300" dirty="0">
                <a:latin typeface="Trebuchet MS"/>
                <a:cs typeface="Trebuchet MS"/>
              </a:rPr>
              <a:t>h	</a:t>
            </a:r>
            <a:r>
              <a:rPr sz="2300" spc="-15" dirty="0">
                <a:latin typeface="Trebuchet MS"/>
                <a:cs typeface="Trebuchet MS"/>
              </a:rPr>
              <a:t>d</a:t>
            </a:r>
            <a:r>
              <a:rPr sz="2300" spc="-5" dirty="0">
                <a:latin typeface="Trebuchet MS"/>
                <a:cs typeface="Trebuchet MS"/>
              </a:rPr>
              <a:t>e</a:t>
            </a:r>
            <a:r>
              <a:rPr sz="2300" spc="-15" dirty="0">
                <a:latin typeface="Trebuchet MS"/>
                <a:cs typeface="Trebuchet MS"/>
              </a:rPr>
              <a:t>c</a:t>
            </a:r>
            <a:r>
              <a:rPr sz="2300" dirty="0">
                <a:latin typeface="Trebuchet MS"/>
                <a:cs typeface="Trebuchet MS"/>
              </a:rPr>
              <a:t>rea</a:t>
            </a:r>
            <a:r>
              <a:rPr sz="2300" spc="-20" dirty="0">
                <a:latin typeface="Trebuchet MS"/>
                <a:cs typeface="Trebuchet MS"/>
              </a:rPr>
              <a:t>s</a:t>
            </a:r>
            <a:r>
              <a:rPr sz="2300" spc="-5" dirty="0">
                <a:latin typeface="Trebuchet MS"/>
                <a:cs typeface="Trebuchet MS"/>
              </a:rPr>
              <a:t>es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288" y="4594986"/>
            <a:ext cx="7130415" cy="177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0"/>
              </a:spcBef>
            </a:pPr>
            <a:r>
              <a:rPr sz="1650" spc="345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300" spc="-5" dirty="0">
                <a:latin typeface="Trebuchet MS"/>
                <a:cs typeface="Trebuchet MS"/>
              </a:rPr>
              <a:t>Because of its good penetration into bone, </a:t>
            </a:r>
            <a:r>
              <a:rPr sz="2300" spc="-70" dirty="0">
                <a:latin typeface="Trebuchet MS"/>
                <a:cs typeface="Trebuchet MS"/>
              </a:rPr>
              <a:t>orally  </a:t>
            </a:r>
            <a:r>
              <a:rPr sz="2300" spc="-5" dirty="0">
                <a:latin typeface="Trebuchet MS"/>
                <a:cs typeface="Trebuchet MS"/>
              </a:rPr>
              <a:t>administered </a:t>
            </a:r>
            <a:r>
              <a:rPr sz="2300" dirty="0">
                <a:latin typeface="Trebuchet MS"/>
                <a:cs typeface="Trebuchet MS"/>
              </a:rPr>
              <a:t>ciprofloxacin </a:t>
            </a:r>
            <a:r>
              <a:rPr sz="2300" spc="-5" dirty="0">
                <a:latin typeface="Trebuchet MS"/>
                <a:cs typeface="Trebuchet MS"/>
              </a:rPr>
              <a:t>is </a:t>
            </a:r>
            <a:r>
              <a:rPr sz="2300" dirty="0">
                <a:latin typeface="Trebuchet MS"/>
                <a:cs typeface="Trebuchet MS"/>
              </a:rPr>
              <a:t>a </a:t>
            </a:r>
            <a:r>
              <a:rPr sz="2300" spc="-5" dirty="0">
                <a:latin typeface="Trebuchet MS"/>
                <a:cs typeface="Trebuchet MS"/>
              </a:rPr>
              <a:t>useful alternative </a:t>
            </a:r>
            <a:r>
              <a:rPr sz="2300" spc="-15" dirty="0">
                <a:latin typeface="Trebuchet MS"/>
                <a:cs typeface="Trebuchet MS"/>
              </a:rPr>
              <a:t>to  </a:t>
            </a:r>
            <a:r>
              <a:rPr sz="2300" spc="-5" dirty="0">
                <a:latin typeface="Trebuchet MS"/>
                <a:cs typeface="Trebuchet MS"/>
              </a:rPr>
              <a:t>parenterally administered antibiotics for the  treatment of osteomyelitis caused </a:t>
            </a:r>
            <a:r>
              <a:rPr sz="2300" dirty="0">
                <a:latin typeface="Trebuchet MS"/>
                <a:cs typeface="Trebuchet MS"/>
              </a:rPr>
              <a:t>by </a:t>
            </a:r>
            <a:r>
              <a:rPr sz="2300" spc="-5" dirty="0">
                <a:latin typeface="Trebuchet MS"/>
                <a:cs typeface="Trebuchet MS"/>
              </a:rPr>
              <a:t>susceptible  </a:t>
            </a:r>
            <a:r>
              <a:rPr sz="2300" dirty="0">
                <a:latin typeface="Trebuchet MS"/>
                <a:cs typeface="Trebuchet MS"/>
              </a:rPr>
              <a:t>organisms.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9442" y="1371600"/>
            <a:ext cx="3092456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~PP531.WAV">
            <a:hlinkClick r:id="" action="ppaction://media"/>
          </p:cNvPr>
          <p:cNvPicPr>
            <a:picLocks noRot="1" noChangeAspect="1"/>
          </p:cNvPicPr>
          <p:nvPr>
            <a:wavAudioFile r:embed="rId1" name="~PP531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7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57200" y="1828800"/>
            <a:ext cx="7082155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</a:pPr>
            <a:r>
              <a:rPr sz="1900" spc="350" smtClean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>
                <a:latin typeface="Trebuchet MS"/>
                <a:cs typeface="Trebuchet MS"/>
              </a:rPr>
              <a:t>quinolones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are a family </a:t>
            </a:r>
            <a:r>
              <a:rPr sz="2600" spc="-5" dirty="0">
                <a:latin typeface="Trebuchet MS"/>
                <a:cs typeface="Trebuchet MS"/>
              </a:rPr>
              <a:t>of </a:t>
            </a:r>
            <a:r>
              <a:rPr sz="2600" spc="-60" dirty="0">
                <a:latin typeface="Trebuchet MS"/>
                <a:cs typeface="Trebuchet MS"/>
              </a:rPr>
              <a:t>synthetic</a:t>
            </a:r>
            <a:r>
              <a:rPr sz="2600" spc="-60">
                <a:latin typeface="Trebuchet MS"/>
                <a:cs typeface="Trebuchet MS"/>
              </a:rPr>
              <a:t>,  </a:t>
            </a:r>
            <a:r>
              <a:rPr lang="en-IN" sz="2600" spc="-60" dirty="0" smtClean="0">
                <a:latin typeface="Trebuchet MS"/>
                <a:cs typeface="Trebuchet MS"/>
              </a:rPr>
              <a:t>  </a:t>
            </a:r>
            <a:r>
              <a:rPr sz="2600" spc="-5" smtClean="0">
                <a:latin typeface="Trebuchet MS"/>
                <a:cs typeface="Trebuchet MS"/>
              </a:rPr>
              <a:t>broad-spectrum</a:t>
            </a:r>
            <a:r>
              <a:rPr lang="en-IN" sz="2600" spc="-5" dirty="0" smtClean="0">
                <a:latin typeface="Trebuchet MS"/>
                <a:cs typeface="Trebuchet MS"/>
              </a:rPr>
              <a:t> </a:t>
            </a:r>
            <a:r>
              <a:rPr sz="2600" spc="-5" smtClean="0">
                <a:latin typeface="Trebuchet MS"/>
                <a:cs typeface="Trebuchet MS"/>
              </a:rPr>
              <a:t>an</a:t>
            </a:r>
            <a:r>
              <a:rPr lang="en-IN" sz="2600" spc="-5" dirty="0" smtClean="0">
                <a:latin typeface="Trebuchet MS"/>
                <a:cs typeface="Trebuchet MS"/>
              </a:rPr>
              <a:t>timicrobials </a:t>
            </a:r>
            <a:r>
              <a:rPr sz="2600" spc="-5" smtClean="0">
                <a:latin typeface="Trebuchet MS"/>
                <a:cs typeface="Trebuchet MS"/>
              </a:rPr>
              <a:t>with </a:t>
            </a:r>
            <a:r>
              <a:rPr sz="2600" spc="-10" dirty="0">
                <a:latin typeface="Trebuchet MS"/>
                <a:cs typeface="Trebuchet MS"/>
              </a:rPr>
              <a:t>bactericidal  </a:t>
            </a:r>
            <a:r>
              <a:rPr sz="2600" spc="-40" dirty="0">
                <a:latin typeface="Trebuchet MS"/>
                <a:cs typeface="Trebuchet MS"/>
              </a:rPr>
              <a:t>activity.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7825" y="6609712"/>
            <a:ext cx="149860" cy="188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1100" dirty="0">
                <a:solidFill>
                  <a:srgbClr val="B03E9A"/>
                </a:solidFill>
                <a:latin typeface="Trebuchet MS"/>
                <a:cs typeface="Trebuchet MS"/>
              </a:rPr>
              <a:pPr marL="38100">
                <a:lnSpc>
                  <a:spcPct val="100000"/>
                </a:lnSpc>
                <a:spcBef>
                  <a:spcPts val="35"/>
                </a:spcBef>
              </a:pPr>
              <a:t>3</a:t>
            </a:fld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3369945"/>
            <a:ext cx="2283460" cy="12137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tabLst>
                <a:tab pos="1219835" algn="l"/>
              </a:tabLst>
            </a:pPr>
            <a:r>
              <a:rPr sz="1900" spc="35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1900" spc="-60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Trebuchet MS"/>
                <a:cs typeface="Trebuchet MS"/>
              </a:rPr>
              <a:t>The	</a:t>
            </a:r>
            <a:r>
              <a:rPr sz="2600" spc="-5" dirty="0">
                <a:latin typeface="Trebuchet MS"/>
                <a:cs typeface="Trebuchet MS"/>
              </a:rPr>
              <a:t>te</a:t>
            </a:r>
            <a:r>
              <a:rPr sz="2600" spc="-20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m  </a:t>
            </a:r>
            <a:r>
              <a:rPr sz="2600" spc="-5">
                <a:latin typeface="Trebuchet MS"/>
                <a:cs typeface="Trebuchet MS"/>
              </a:rPr>
              <a:t>synthetic  </a:t>
            </a:r>
            <a:r>
              <a:rPr sz="2600" spc="-5" smtClean="0">
                <a:latin typeface="Trebuchet MS"/>
                <a:cs typeface="Trebuchet MS"/>
              </a:rPr>
              <a:t>agent</a:t>
            </a:r>
            <a:r>
              <a:rPr lang="en-IN" sz="2600" spc="-5" dirty="0" smtClean="0">
                <a:latin typeface="Trebuchet MS"/>
                <a:cs typeface="Trebuchet MS"/>
              </a:rPr>
              <a:t> 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8354" y="3369945"/>
            <a:ext cx="298767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5904">
              <a:lnSpc>
                <a:spcPct val="100000"/>
              </a:lnSpc>
              <a:spcBef>
                <a:spcPts val="105"/>
              </a:spcBef>
              <a:tabLst>
                <a:tab pos="2101850" algn="l"/>
              </a:tabLst>
            </a:pPr>
            <a:r>
              <a:rPr sz="2600" spc="-5" dirty="0">
                <a:latin typeface="Trebuchet MS"/>
                <a:cs typeface="Trebuchet MS"/>
              </a:rPr>
              <a:t>qu</a:t>
            </a:r>
            <a:r>
              <a:rPr sz="2600" spc="5" dirty="0">
                <a:latin typeface="Trebuchet MS"/>
                <a:cs typeface="Trebuchet MS"/>
              </a:rPr>
              <a:t>i</a:t>
            </a:r>
            <a:r>
              <a:rPr sz="2600" spc="-5" dirty="0">
                <a:latin typeface="Trebuchet MS"/>
                <a:cs typeface="Trebuchet MS"/>
              </a:rPr>
              <a:t>nolon</a:t>
            </a:r>
            <a:r>
              <a:rPr sz="2600" dirty="0">
                <a:latin typeface="Trebuchet MS"/>
                <a:cs typeface="Trebuchet MS"/>
              </a:rPr>
              <a:t>e	r</a:t>
            </a:r>
            <a:r>
              <a:rPr sz="2600" spc="-10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fe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s  </a:t>
            </a:r>
            <a:r>
              <a:rPr sz="2600" spc="-5" dirty="0">
                <a:latin typeface="Trebuchet MS"/>
                <a:cs typeface="Trebuchet MS"/>
              </a:rPr>
              <a:t>chemotherapeutic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0996" y="3369945"/>
            <a:ext cx="192722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8600">
              <a:lnSpc>
                <a:spcPct val="100000"/>
              </a:lnSpc>
              <a:spcBef>
                <a:spcPts val="105"/>
              </a:spcBef>
              <a:tabLst>
                <a:tab pos="928369" algn="l"/>
              </a:tabLst>
            </a:pPr>
            <a:r>
              <a:rPr sz="2600" spc="-5" dirty="0">
                <a:latin typeface="Trebuchet MS"/>
                <a:cs typeface="Trebuchet MS"/>
              </a:rPr>
              <a:t>t</a:t>
            </a:r>
            <a:r>
              <a:rPr sz="2600" dirty="0">
                <a:latin typeface="Trebuchet MS"/>
                <a:cs typeface="Trebuchet MS"/>
              </a:rPr>
              <a:t>o	</a:t>
            </a:r>
            <a:r>
              <a:rPr sz="2600" spc="-5" dirty="0">
                <a:latin typeface="Trebuchet MS"/>
                <a:cs typeface="Trebuchet MS"/>
              </a:rPr>
              <a:t>potent  </a:t>
            </a:r>
            <a:r>
              <a:rPr sz="2600" spc="-10" dirty="0">
                <a:latin typeface="Trebuchet MS"/>
                <a:cs typeface="Trebuchet MS"/>
              </a:rPr>
              <a:t>antibacterial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990600"/>
            <a:ext cx="3581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4800" dirty="0" smtClean="0">
                <a:solidFill>
                  <a:schemeClr val="tx2">
                    <a:lumMod val="75000"/>
                  </a:schemeClr>
                </a:solidFill>
              </a:rPr>
              <a:t>Introduction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~PP2717.WAV">
            <a:hlinkClick r:id="" action="ppaction://media"/>
          </p:cNvPr>
          <p:cNvPicPr>
            <a:picLocks noRot="1" noChangeAspect="1"/>
          </p:cNvPicPr>
          <p:nvPr>
            <a:wavAudioFile r:embed="rId1" name="~PP2717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3240" y="1633854"/>
            <a:ext cx="4484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750" b="0" spc="33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400" b="0" spc="-5" dirty="0">
                <a:solidFill>
                  <a:srgbClr val="000000"/>
                </a:solidFill>
                <a:latin typeface="Trebuchet MS"/>
                <a:cs typeface="Trebuchet MS"/>
              </a:rPr>
              <a:t>3</a:t>
            </a:r>
            <a:r>
              <a:rPr sz="2400" b="0" spc="-7" baseline="24305" dirty="0">
                <a:solidFill>
                  <a:srgbClr val="000000"/>
                </a:solidFill>
                <a:latin typeface="Trebuchet MS"/>
                <a:cs typeface="Trebuchet MS"/>
              </a:rPr>
              <a:t>rd </a:t>
            </a:r>
            <a:r>
              <a:rPr sz="2400" b="0" spc="-5" dirty="0">
                <a:solidFill>
                  <a:srgbClr val="000000"/>
                </a:solidFill>
                <a:latin typeface="Trebuchet MS"/>
                <a:cs typeface="Trebuchet MS"/>
              </a:rPr>
              <a:t>generation</a:t>
            </a:r>
            <a:r>
              <a:rPr sz="2400" b="0" spc="-4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b="0" spc="-30" dirty="0">
                <a:solidFill>
                  <a:srgbClr val="000000"/>
                </a:solidFill>
                <a:latin typeface="Trebuchet MS"/>
                <a:cs typeface="Trebuchet MS"/>
              </a:rPr>
              <a:t>fluoroquinolone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30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535940" y="1999615"/>
            <a:ext cx="4796155" cy="340232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pc="-10" dirty="0">
                <a:latin typeface="Trebuchet MS"/>
                <a:cs typeface="Trebuchet MS"/>
              </a:rPr>
              <a:t>Levo-isomer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100% oral </a:t>
            </a:r>
            <a:r>
              <a:rPr sz="2400" spc="-10" dirty="0">
                <a:latin typeface="Trebuchet MS"/>
                <a:cs typeface="Trebuchet MS"/>
              </a:rPr>
              <a:t>bioavailability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  <a:tab pos="1800225" algn="l"/>
                <a:tab pos="3054985" algn="l"/>
                <a:tab pos="4077335" algn="l"/>
              </a:tabLst>
            </a:pPr>
            <a:r>
              <a:rPr sz="2400" spc="-5" dirty="0">
                <a:latin typeface="Trebuchet MS"/>
                <a:cs typeface="Trebuchet MS"/>
              </a:rPr>
              <a:t>Effective	against	</a:t>
            </a:r>
            <a:r>
              <a:rPr sz="2400" dirty="0">
                <a:latin typeface="Trebuchet MS"/>
                <a:cs typeface="Trebuchet MS"/>
              </a:rPr>
              <a:t>Gram	</a:t>
            </a:r>
            <a:r>
              <a:rPr sz="2400" spc="-5" dirty="0">
                <a:latin typeface="Trebuchet MS"/>
                <a:cs typeface="Trebuchet MS"/>
              </a:rPr>
              <a:t>+ve</a:t>
            </a:r>
            <a:endParaRPr sz="24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2400" spc="-10" dirty="0">
                <a:latin typeface="Trebuchet MS"/>
                <a:cs typeface="Trebuchet MS"/>
              </a:rPr>
              <a:t>bacteria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Also </a:t>
            </a:r>
            <a:r>
              <a:rPr sz="2400" spc="-5" dirty="0">
                <a:latin typeface="Trebuchet MS"/>
                <a:cs typeface="Trebuchet MS"/>
              </a:rPr>
              <a:t>effective against </a:t>
            </a:r>
            <a:r>
              <a:rPr sz="2400" spc="-20" dirty="0">
                <a:latin typeface="Trebuchet MS"/>
                <a:cs typeface="Trebuchet MS"/>
              </a:rPr>
              <a:t>Pathogen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385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304800" marR="473075">
              <a:lnSpc>
                <a:spcPct val="118100"/>
              </a:lnSpc>
              <a:spcBef>
                <a:spcPts val="10"/>
              </a:spcBef>
            </a:pPr>
            <a:r>
              <a:rPr sz="2300">
                <a:solidFill>
                  <a:srgbClr val="535353"/>
                </a:solidFill>
                <a:latin typeface="Trebuchet MS"/>
                <a:cs typeface="Trebuchet MS"/>
              </a:rPr>
              <a:t>Legionella </a:t>
            </a:r>
            <a:r>
              <a:rPr sz="2300" spc="-5" smtClean="0">
                <a:solidFill>
                  <a:srgbClr val="535353"/>
                </a:solidFill>
                <a:latin typeface="Trebuchet MS"/>
                <a:cs typeface="Trebuchet MS"/>
              </a:rPr>
              <a:t>pneumophil</a:t>
            </a:r>
            <a:r>
              <a:rPr lang="en-IN" sz="2300" spc="-5" dirty="0" err="1" smtClean="0">
                <a:solidFill>
                  <a:srgbClr val="535353"/>
                </a:solidFill>
                <a:latin typeface="Trebuchet MS"/>
                <a:cs typeface="Trebuchet MS"/>
              </a:rPr>
              <a:t>i</a:t>
            </a:r>
            <a:r>
              <a:rPr sz="2300" spc="-5" smtClean="0">
                <a:solidFill>
                  <a:srgbClr val="535353"/>
                </a:solidFill>
                <a:latin typeface="Trebuchet MS"/>
                <a:cs typeface="Trebuchet MS"/>
              </a:rPr>
              <a:t>a  </a:t>
            </a:r>
            <a:r>
              <a:rPr sz="2300" dirty="0">
                <a:solidFill>
                  <a:srgbClr val="535353"/>
                </a:solidFill>
                <a:latin typeface="Trebuchet MS"/>
                <a:cs typeface="Trebuchet MS"/>
              </a:rPr>
              <a:t>Atypical respiratory</a:t>
            </a:r>
            <a:r>
              <a:rPr sz="2300" spc="-9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300" spc="-5" dirty="0">
                <a:solidFill>
                  <a:srgbClr val="535353"/>
                </a:solidFill>
                <a:latin typeface="Trebuchet MS"/>
                <a:cs typeface="Trebuchet MS"/>
              </a:rPr>
              <a:t>pathogens  </a:t>
            </a:r>
            <a:r>
              <a:rPr sz="2300" dirty="0">
                <a:solidFill>
                  <a:srgbClr val="535353"/>
                </a:solidFill>
                <a:latin typeface="Trebuchet MS"/>
                <a:cs typeface="Trebuchet MS"/>
              </a:rPr>
              <a:t>Mycobacterium</a:t>
            </a:r>
            <a:r>
              <a:rPr sz="2300" spc="-45" dirty="0">
                <a:solidFill>
                  <a:srgbClr val="535353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535353"/>
                </a:solidFill>
                <a:latin typeface="Trebuchet MS"/>
                <a:cs typeface="Trebuchet MS"/>
              </a:rPr>
              <a:t>tuberculosis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0289" y="2959430"/>
            <a:ext cx="22561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1210" algn="l"/>
                <a:tab pos="1815464" algn="l"/>
              </a:tabLst>
            </a:pPr>
            <a:r>
              <a:rPr sz="2400" spc="-5" dirty="0">
                <a:latin typeface="Trebuchet MS"/>
                <a:cs typeface="Trebuchet MS"/>
              </a:rPr>
              <a:t>an</a:t>
            </a:r>
            <a:r>
              <a:rPr sz="2400" dirty="0">
                <a:latin typeface="Trebuchet MS"/>
                <a:cs typeface="Trebuchet MS"/>
              </a:rPr>
              <a:t>d	</a:t>
            </a:r>
            <a:r>
              <a:rPr sz="2400" spc="-5" dirty="0">
                <a:latin typeface="Trebuchet MS"/>
                <a:cs typeface="Trebuchet MS"/>
              </a:rPr>
              <a:t>G</a:t>
            </a:r>
            <a:r>
              <a:rPr sz="2400" spc="5" dirty="0">
                <a:latin typeface="Trebuchet MS"/>
                <a:cs typeface="Trebuchet MS"/>
              </a:rPr>
              <a:t>ra</a:t>
            </a:r>
            <a:r>
              <a:rPr sz="2400" dirty="0">
                <a:latin typeface="Trebuchet MS"/>
                <a:cs typeface="Trebuchet MS"/>
              </a:rPr>
              <a:t>m	</a:t>
            </a:r>
            <a:r>
              <a:rPr sz="2400" spc="-10" dirty="0">
                <a:latin typeface="Trebuchet MS"/>
                <a:cs typeface="Trebuchet MS"/>
              </a:rPr>
              <a:t>–</a:t>
            </a:r>
            <a:r>
              <a:rPr sz="2400" spc="-5" dirty="0">
                <a:latin typeface="Trebuchet MS"/>
                <a:cs typeface="Trebuchet MS"/>
              </a:rPr>
              <a:t>ve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863025"/>
            <a:ext cx="3236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 smtClean="0">
                <a:solidFill>
                  <a:schemeClr val="tx2"/>
                </a:solidFill>
              </a:rPr>
              <a:t>LEVOFLOXACIN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7" name="~PP1094.WAV">
            <a:hlinkClick r:id="" action="ppaction://media"/>
          </p:cNvPr>
          <p:cNvPicPr>
            <a:picLocks noRot="1" noChangeAspect="1"/>
          </p:cNvPicPr>
          <p:nvPr>
            <a:wavAudioFile r:embed="rId1" name="~PP1094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mtClean="0"/>
              <a:t>CLINICAL </a:t>
            </a:r>
            <a:r>
              <a:rPr dirty="0"/>
              <a:t>USE</a:t>
            </a:r>
            <a:r>
              <a:rPr spc="-170" dirty="0"/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935480"/>
            <a:ext cx="8229600" cy="381694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pc="-5" dirty="0"/>
              <a:t>Urinary tract</a:t>
            </a:r>
            <a:r>
              <a:rPr spc="20" dirty="0"/>
              <a:t> </a:t>
            </a:r>
            <a:r>
              <a:rPr spc="-10" dirty="0"/>
              <a:t>infections</a:t>
            </a: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pc="-5" dirty="0"/>
              <a:t>Chronic</a:t>
            </a:r>
            <a:r>
              <a:rPr spc="10" dirty="0"/>
              <a:t> </a:t>
            </a:r>
            <a:r>
              <a:rPr spc="-10" dirty="0"/>
              <a:t>bronchitis</a:t>
            </a: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pc="-5" dirty="0"/>
              <a:t>Nosocomial</a:t>
            </a:r>
            <a:r>
              <a:rPr spc="10" dirty="0"/>
              <a:t> </a:t>
            </a:r>
            <a:r>
              <a:rPr spc="-10" dirty="0"/>
              <a:t>pneumonia</a:t>
            </a:r>
          </a:p>
          <a:p>
            <a:pPr marL="287020" indent="-27495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655" algn="l"/>
              </a:tabLst>
            </a:pPr>
            <a:r>
              <a:rPr spc="-5" dirty="0"/>
              <a:t>Intra-abdominal</a:t>
            </a:r>
            <a:r>
              <a:rPr spc="35" dirty="0"/>
              <a:t> </a:t>
            </a:r>
            <a:r>
              <a:rPr spc="-10" dirty="0"/>
              <a:t>infections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B03E9A"/>
              </a:buClr>
              <a:buFont typeface="Arial"/>
              <a:buChar char=""/>
            </a:pPr>
            <a:endParaRPr sz="3500"/>
          </a:p>
          <a:p>
            <a:pPr marL="12700">
              <a:lnSpc>
                <a:spcPct val="100000"/>
              </a:lnSpc>
              <a:buNone/>
            </a:pPr>
            <a:r>
              <a:rPr sz="2600" b="1" smtClean="0">
                <a:solidFill>
                  <a:schemeClr val="tx2"/>
                </a:solidFill>
                <a:latin typeface="Trebuchet MS"/>
                <a:cs typeface="Trebuchet MS"/>
              </a:rPr>
              <a:t>UNIQUE </a:t>
            </a:r>
            <a:r>
              <a:rPr sz="2600" b="1">
                <a:solidFill>
                  <a:schemeClr val="tx2"/>
                </a:solidFill>
                <a:latin typeface="Trebuchet MS"/>
                <a:cs typeface="Trebuchet MS"/>
              </a:rPr>
              <a:t>QUALITY</a:t>
            </a:r>
            <a:r>
              <a:rPr sz="2600" b="1" spc="-45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2600" b="1" smtClean="0">
                <a:solidFill>
                  <a:schemeClr val="tx2"/>
                </a:solidFill>
                <a:latin typeface="Trebuchet MS"/>
                <a:cs typeface="Trebuchet MS"/>
              </a:rPr>
              <a:t>:</a:t>
            </a:r>
            <a:endParaRPr sz="260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87020" indent="-274955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655" algn="l"/>
                <a:tab pos="664845" algn="l"/>
                <a:tab pos="1553210" algn="l"/>
                <a:tab pos="2010410" algn="l"/>
                <a:tab pos="3294379" algn="l"/>
                <a:tab pos="4439285" algn="l"/>
                <a:tab pos="5409565" algn="l"/>
              </a:tabLst>
            </a:pPr>
            <a:r>
              <a:rPr dirty="0"/>
              <a:t>It	</a:t>
            </a:r>
            <a:r>
              <a:rPr spc="-5" dirty="0"/>
              <a:t>bi</a:t>
            </a:r>
            <a:r>
              <a:rPr spc="-10" dirty="0"/>
              <a:t>n</a:t>
            </a:r>
            <a:r>
              <a:rPr spc="-5" dirty="0"/>
              <a:t>d</a:t>
            </a:r>
            <a:r>
              <a:rPr dirty="0"/>
              <a:t>s	</a:t>
            </a:r>
            <a:r>
              <a:rPr spc="-5" dirty="0"/>
              <a:t>t</a:t>
            </a:r>
            <a:r>
              <a:rPr dirty="0"/>
              <a:t>o	</a:t>
            </a:r>
            <a:r>
              <a:rPr spc="-5" dirty="0"/>
              <a:t>di</a:t>
            </a:r>
            <a:r>
              <a:rPr spc="-10" dirty="0"/>
              <a:t>v</a:t>
            </a:r>
            <a:r>
              <a:rPr spc="-5" dirty="0"/>
              <a:t>a</a:t>
            </a:r>
            <a:r>
              <a:rPr spc="5" dirty="0"/>
              <a:t>l</a:t>
            </a:r>
            <a:r>
              <a:rPr spc="-5" dirty="0"/>
              <a:t>en</a:t>
            </a:r>
            <a:r>
              <a:rPr dirty="0"/>
              <a:t>t	</a:t>
            </a:r>
            <a:r>
              <a:rPr spc="-5" dirty="0"/>
              <a:t>cati</a:t>
            </a:r>
            <a:r>
              <a:rPr spc="-15" dirty="0"/>
              <a:t>o</a:t>
            </a:r>
            <a:r>
              <a:rPr dirty="0"/>
              <a:t>ns	</a:t>
            </a:r>
            <a:r>
              <a:rPr spc="-5" dirty="0"/>
              <a:t>w</a:t>
            </a:r>
            <a:r>
              <a:rPr spc="5" dirty="0"/>
              <a:t>h</a:t>
            </a:r>
            <a:r>
              <a:rPr spc="-5" dirty="0"/>
              <a:t>ic</a:t>
            </a:r>
            <a:r>
              <a:rPr dirty="0"/>
              <a:t>h</a:t>
            </a:r>
            <a:r>
              <a:rPr/>
              <a:t>	</a:t>
            </a:r>
            <a:r>
              <a:rPr spc="-5" smtClean="0"/>
              <a:t>d</a:t>
            </a:r>
            <a:r>
              <a:rPr spc="-10" smtClean="0"/>
              <a:t>e</a:t>
            </a:r>
            <a:r>
              <a:rPr spc="5" smtClean="0"/>
              <a:t>c</a:t>
            </a:r>
            <a:r>
              <a:rPr smtClean="0"/>
              <a:t>re</a:t>
            </a:r>
            <a:r>
              <a:rPr spc="10" smtClean="0"/>
              <a:t>a</a:t>
            </a:r>
            <a:r>
              <a:rPr smtClean="0"/>
              <a:t>se</a:t>
            </a:r>
            <a:r>
              <a:rPr lang="en-IN" dirty="0" smtClean="0"/>
              <a:t>  its</a:t>
            </a:r>
          </a:p>
          <a:p>
            <a:pPr marL="287020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pc="-5" dirty="0"/>
              <a:t> </a:t>
            </a:r>
            <a:r>
              <a:rPr lang="en-US" spc="-5" dirty="0" smtClean="0"/>
              <a:t>   ab</a:t>
            </a:r>
            <a:r>
              <a:rPr spc="-5" smtClean="0"/>
              <a:t>sorption</a:t>
            </a:r>
            <a:r>
              <a:rPr lang="en-IN" spc="-5" dirty="0" smtClean="0"/>
              <a:t>.  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31</a:t>
            </a:fld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428744" y="1174464"/>
            <a:ext cx="3447381" cy="1589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~PP2442.WAV">
            <a:hlinkClick r:id="" action="ppaction://media"/>
          </p:cNvPr>
          <p:cNvPicPr>
            <a:picLocks noRot="1" noChangeAspect="1"/>
          </p:cNvPicPr>
          <p:nvPr>
            <a:wavAudioFile r:embed="rId1" name="~PP2442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IN" sz="5400" dirty="0" smtClean="0"/>
              <a:t>MOXIFLOXCIN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029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400" dirty="0" smtClean="0"/>
              <a:t>3</a:t>
            </a:r>
            <a:r>
              <a:rPr lang="en-IN" sz="2400" baseline="30000" dirty="0" smtClean="0"/>
              <a:t>rd</a:t>
            </a:r>
            <a:r>
              <a:rPr lang="en-IN" sz="2400" dirty="0" smtClean="0"/>
              <a:t>Generationfluoroquinolone</a:t>
            </a:r>
          </a:p>
          <a:p>
            <a:pPr algn="just">
              <a:buNone/>
            </a:pPr>
            <a:endParaRPr lang="en-IN" sz="2400" dirty="0" smtClean="0"/>
          </a:p>
          <a:p>
            <a:pPr algn="just">
              <a:buNone/>
            </a:pPr>
            <a:r>
              <a:rPr lang="en-IN" sz="2400" dirty="0" smtClean="0"/>
              <a:t>Uses:</a:t>
            </a:r>
          </a:p>
          <a:p>
            <a:pPr algn="just">
              <a:buNone/>
            </a:pPr>
            <a:endParaRPr lang="en-IN" sz="2400" dirty="0" smtClean="0"/>
          </a:p>
          <a:p>
            <a:pPr algn="just">
              <a:buNone/>
            </a:pPr>
            <a:r>
              <a:rPr lang="en-IN" sz="2400" dirty="0" smtClean="0"/>
              <a:t>Respiratory tract infections, Cellulitis, Anthrax, Intraabdominal infections, Endocarditis, Meningitis  &amp;</a:t>
            </a:r>
            <a:br>
              <a:rPr lang="en-IN" sz="2400" dirty="0" smtClean="0"/>
            </a:br>
            <a:r>
              <a:rPr lang="en-IN" sz="2400" dirty="0" smtClean="0"/>
              <a:t> Tuberculosis( second line drug in MDR-TB .</a:t>
            </a:r>
            <a:br>
              <a:rPr lang="en-IN" sz="2400" dirty="0" smtClean="0"/>
            </a:br>
            <a:r>
              <a:rPr lang="en-IN" sz="2400" dirty="0" smtClean="0"/>
              <a:t>Now a days Moxifloxacin  is  mostly  indicated in acute exacerbation of chr.bronchitis,acute bacterial sinustis,multi drug resistant community aqcuired pneumonia.</a:t>
            </a:r>
          </a:p>
          <a:p>
            <a:pPr algn="just">
              <a:buNone/>
            </a:pPr>
            <a:endParaRPr lang="en-US" sz="2400" dirty="0"/>
          </a:p>
        </p:txBody>
      </p:sp>
      <p:pic>
        <p:nvPicPr>
          <p:cNvPr id="4" name="~PP1890.WAV">
            <a:hlinkClick r:id="" action="ppaction://media"/>
          </p:cNvPr>
          <p:cNvPicPr>
            <a:picLocks noRot="1" noChangeAspect="1"/>
          </p:cNvPicPr>
          <p:nvPr>
            <a:wavAudioFile r:embed="rId1" name="~PP1890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Gatifloxacin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3200" dirty="0" smtClean="0"/>
              <a:t> Third generation fluoroquinolone </a:t>
            </a:r>
          </a:p>
          <a:p>
            <a:r>
              <a:rPr lang="en-IN" sz="3200" dirty="0" smtClean="0"/>
              <a:t> widely used in past mainly for respiratory infections . </a:t>
            </a:r>
          </a:p>
          <a:p>
            <a:r>
              <a:rPr lang="en-IN" sz="3200" dirty="0" smtClean="0"/>
              <a:t> Due to its high propencity to cause prolongation of QT interval,arrhythmia,</a:t>
            </a:r>
          </a:p>
          <a:p>
            <a:pPr>
              <a:buNone/>
            </a:pPr>
            <a:r>
              <a:rPr lang="en-IN" sz="3200" dirty="0" smtClean="0"/>
              <a:t>   Phototoxicity &amp; unpredictable hypoglycemia, it has been banned in India.</a:t>
            </a:r>
          </a:p>
          <a:p>
            <a:endParaRPr lang="en-US" sz="3200" dirty="0"/>
          </a:p>
        </p:txBody>
      </p:sp>
      <p:pic>
        <p:nvPicPr>
          <p:cNvPr id="4" name="~PP3656.WAV">
            <a:hlinkClick r:id="" action="ppaction://media"/>
          </p:cNvPr>
          <p:cNvPicPr>
            <a:picLocks noRot="1" noChangeAspect="1"/>
          </p:cNvPicPr>
          <p:nvPr>
            <a:wavAudioFile r:embed="rId1" name="~PP3656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2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d-rose-flower-6586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91" y="1935163"/>
            <a:ext cx="5486218" cy="4389437"/>
          </a:xfrm>
        </p:spPr>
      </p:pic>
      <p:sp>
        <p:nvSpPr>
          <p:cNvPr id="5" name="Rectangle 4"/>
          <p:cNvSpPr/>
          <p:nvPr/>
        </p:nvSpPr>
        <p:spPr>
          <a:xfrm>
            <a:off x="192531" y="990600"/>
            <a:ext cx="87589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VERY MUCH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~PP3076.WAV">
            <a:hlinkClick r:id="" action="ppaction://media"/>
          </p:cNvPr>
          <p:cNvPicPr>
            <a:picLocks noRot="1" noChangeAspect="1"/>
          </p:cNvPicPr>
          <p:nvPr>
            <a:wavAudioFile r:embed="rId1" name="~PP3076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85140" y="1295400"/>
            <a:ext cx="7179945" cy="5352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3340" indent="-274320" algn="just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337820" algn="l"/>
              </a:tabLst>
            </a:pPr>
            <a:r>
              <a:rPr sz="2400" spc="-5" dirty="0">
                <a:latin typeface="Trebuchet MS"/>
                <a:cs typeface="Trebuchet MS"/>
              </a:rPr>
              <a:t>The 1</a:t>
            </a:r>
            <a:r>
              <a:rPr sz="2400" spc="-7" baseline="24305" dirty="0">
                <a:latin typeface="Trebuchet MS"/>
                <a:cs typeface="Trebuchet MS"/>
              </a:rPr>
              <a:t>st </a:t>
            </a:r>
            <a:r>
              <a:rPr sz="2400" spc="-5" dirty="0">
                <a:latin typeface="Trebuchet MS"/>
                <a:cs typeface="Trebuchet MS"/>
              </a:rPr>
              <a:t>generation of the </a:t>
            </a:r>
            <a:r>
              <a:rPr sz="2400" spc="-5">
                <a:latin typeface="Trebuchet MS"/>
                <a:cs typeface="Trebuchet MS"/>
              </a:rPr>
              <a:t>quinolones</a:t>
            </a:r>
            <a:r>
              <a:rPr sz="2400" spc="-5" dirty="0">
                <a:latin typeface="Trebuchet MS"/>
                <a:cs typeface="Trebuchet MS"/>
              </a:rPr>
              <a:t> begins </a:t>
            </a:r>
            <a:r>
              <a:rPr sz="2400" spc="-105" dirty="0">
                <a:latin typeface="Trebuchet MS"/>
                <a:cs typeface="Trebuchet MS"/>
              </a:rPr>
              <a:t>with  </a:t>
            </a:r>
            <a:r>
              <a:rPr sz="2400" spc="-5">
                <a:latin typeface="Trebuchet MS"/>
                <a:cs typeface="Trebuchet MS"/>
              </a:rPr>
              <a:t>Nalidixic</a:t>
            </a:r>
            <a:r>
              <a:rPr sz="2400" spc="-5" dirty="0">
                <a:latin typeface="Trebuchet MS"/>
                <a:cs typeface="Trebuchet MS"/>
              </a:rPr>
              <a:t> acid </a:t>
            </a:r>
            <a:r>
              <a:rPr sz="2400" spc="-5">
                <a:latin typeface="Trebuchet MS"/>
                <a:cs typeface="Trebuchet MS"/>
              </a:rPr>
              <a:t>in </a:t>
            </a:r>
            <a:r>
              <a:rPr sz="2400" smtClean="0">
                <a:latin typeface="Trebuchet MS"/>
                <a:cs typeface="Trebuchet MS"/>
              </a:rPr>
              <a:t>196</a:t>
            </a:r>
            <a:r>
              <a:rPr lang="en-IN" sz="2400" dirty="0" smtClean="0">
                <a:latin typeface="Trebuchet MS"/>
                <a:cs typeface="Trebuchet MS"/>
              </a:rPr>
              <a:t>0s</a:t>
            </a:r>
            <a:r>
              <a:rPr sz="2400" smtClean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 the treatment </a:t>
            </a:r>
            <a:r>
              <a:rPr sz="2400" spc="-5" dirty="0">
                <a:latin typeface="Trebuchet MS"/>
                <a:cs typeface="Trebuchet MS"/>
              </a:rPr>
              <a:t>of  Urinary </a:t>
            </a:r>
            <a:r>
              <a:rPr sz="2400" spc="-55" dirty="0">
                <a:latin typeface="Trebuchet MS"/>
                <a:cs typeface="Trebuchet MS"/>
              </a:rPr>
              <a:t>Tract </a:t>
            </a:r>
            <a:r>
              <a:rPr sz="2400" spc="-5" dirty="0">
                <a:latin typeface="Trebuchet MS"/>
                <a:cs typeface="Trebuchet MS"/>
              </a:rPr>
              <a:t>Infections in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humans.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03E9A"/>
              </a:buClr>
              <a:buFont typeface="Arial"/>
              <a:buChar char=""/>
            </a:pPr>
            <a:endParaRPr sz="3500">
              <a:latin typeface="Trebuchet MS"/>
              <a:cs typeface="Trebuchet MS"/>
            </a:endParaRPr>
          </a:p>
          <a:p>
            <a:pPr marL="337185" marR="54610" indent="-274320" algn="just">
              <a:lnSpc>
                <a:spcPct val="100000"/>
              </a:lnSpc>
              <a:buClr>
                <a:srgbClr val="B03E9A"/>
              </a:buClr>
              <a:buSzPct val="72916"/>
              <a:buFont typeface="Arial"/>
              <a:buChar char=""/>
              <a:tabLst>
                <a:tab pos="337820" algn="l"/>
              </a:tabLst>
            </a:pPr>
            <a:r>
              <a:rPr sz="2400" spc="-5">
                <a:latin typeface="Trebuchet MS"/>
                <a:cs typeface="Trebuchet MS"/>
              </a:rPr>
              <a:t>Nalidixic</a:t>
            </a:r>
            <a:r>
              <a:rPr sz="2400" spc="-5" dirty="0">
                <a:latin typeface="Trebuchet MS"/>
                <a:cs typeface="Trebuchet MS"/>
              </a:rPr>
              <a:t> acid was </a:t>
            </a:r>
            <a:r>
              <a:rPr sz="2400" dirty="0">
                <a:latin typeface="Trebuchet MS"/>
                <a:cs typeface="Trebuchet MS"/>
              </a:rPr>
              <a:t>discovered by </a:t>
            </a:r>
            <a:r>
              <a:rPr sz="2400" spc="-5" dirty="0">
                <a:latin typeface="Trebuchet MS"/>
                <a:cs typeface="Trebuchet MS"/>
              </a:rPr>
              <a:t>George </a:t>
            </a:r>
            <a:r>
              <a:rPr sz="2400" spc="-75" dirty="0">
                <a:latin typeface="Trebuchet MS"/>
                <a:cs typeface="Trebuchet MS"/>
              </a:rPr>
              <a:t>Lesher  </a:t>
            </a:r>
            <a:r>
              <a:rPr sz="2400" spc="-5">
                <a:latin typeface="Trebuchet MS"/>
                <a:cs typeface="Trebuchet MS"/>
              </a:rPr>
              <a:t>and </a:t>
            </a:r>
            <a:r>
              <a:rPr sz="2400" spc="-5" smtClean="0">
                <a:latin typeface="Trebuchet MS"/>
                <a:cs typeface="Trebuchet MS"/>
              </a:rPr>
              <a:t>co-workers</a:t>
            </a:r>
            <a:r>
              <a:rPr lang="en-IN" sz="2400" spc="-5" dirty="0" smtClean="0">
                <a:latin typeface="Trebuchet MS"/>
                <a:cs typeface="Trebuchet MS"/>
              </a:rPr>
              <a:t> but its usefulness was limited to urinery &amp; g.i.infections because of low potency,narrow spectrum &amp; high frquency of bacterial resistance.</a:t>
            </a:r>
          </a:p>
          <a:p>
            <a:pPr marL="337185" marR="54610" indent="-274320" algn="just">
              <a:lnSpc>
                <a:spcPct val="100000"/>
              </a:lnSpc>
              <a:buClr>
                <a:srgbClr val="B03E9A"/>
              </a:buClr>
              <a:buSzPct val="72916"/>
              <a:buFont typeface="Arial"/>
              <a:buChar char=""/>
              <a:tabLst>
                <a:tab pos="337820" algn="l"/>
              </a:tabLst>
            </a:pPr>
            <a:endParaRPr lang="en-IN" sz="2400" spc="-5" dirty="0" smtClean="0">
              <a:latin typeface="Trebuchet MS"/>
              <a:cs typeface="Trebuchet MS"/>
            </a:endParaRPr>
          </a:p>
          <a:p>
            <a:pPr marL="337185" marR="54610" indent="-274320" algn="just">
              <a:lnSpc>
                <a:spcPct val="100000"/>
              </a:lnSpc>
              <a:buClr>
                <a:srgbClr val="B03E9A"/>
              </a:buClr>
              <a:buSzPct val="72916"/>
              <a:buFont typeface="Arial"/>
              <a:buChar char=""/>
              <a:tabLst>
                <a:tab pos="337820" algn="l"/>
              </a:tabLst>
            </a:pPr>
            <a:r>
              <a:rPr lang="en-IN" sz="2400" spc="-5" dirty="0" smtClean="0">
                <a:latin typeface="Trebuchet MS"/>
                <a:cs typeface="Trebuchet MS"/>
              </a:rPr>
              <a:t>A breakthrough was achieved in 1980s by fluorination at position 6 &amp; introduction of piperazine substitution at position 7 resulting in derivatives called </a:t>
            </a:r>
            <a:r>
              <a:rPr lang="en-IN" sz="2400" i="1" spc="-5" dirty="0" smtClean="0">
                <a:latin typeface="Trebuchet MS"/>
                <a:cs typeface="Trebuchet MS"/>
              </a:rPr>
              <a:t>fluoroquinlones.</a:t>
            </a:r>
            <a:endParaRPr sz="2400" i="1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27825" y="6609712"/>
            <a:ext cx="149860" cy="1885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z="1100" dirty="0">
                <a:solidFill>
                  <a:srgbClr val="B03E9A"/>
                </a:solidFill>
                <a:latin typeface="Trebuchet MS"/>
                <a:cs typeface="Trebuchet MS"/>
              </a:rPr>
              <a:pPr marL="38100">
                <a:lnSpc>
                  <a:spcPct val="100000"/>
                </a:lnSpc>
                <a:spcBef>
                  <a:spcPts val="35"/>
                </a:spcBef>
              </a:pPr>
              <a:t>4</a:t>
            </a:fld>
            <a:endParaRPr sz="1100"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810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chemeClr val="tx2">
                    <a:lumMod val="75000"/>
                  </a:schemeClr>
                </a:solidFill>
              </a:rPr>
              <a:t>History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~PP1270.WAV">
            <a:hlinkClick r:id="" action="ppaction://media"/>
          </p:cNvPr>
          <p:cNvPicPr>
            <a:picLocks noRot="1" noChangeAspect="1"/>
          </p:cNvPicPr>
          <p:nvPr>
            <a:wavAudioFile r:embed="rId1" name="~PP1270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88" y="381000"/>
            <a:ext cx="6122112" cy="923330"/>
          </a:xfrm>
        </p:spPr>
        <p:txBody>
          <a:bodyPr>
            <a:normAutofit/>
          </a:bodyPr>
          <a:lstStyle/>
          <a:p>
            <a:pPr algn="ctr"/>
            <a:r>
              <a:rPr lang="en-IN" sz="4000" dirty="0" smtClean="0"/>
              <a:t>Chemistry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07289" y="1981200"/>
            <a:ext cx="3378911" cy="4924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spc="85" dirty="0" smtClean="0">
                <a:latin typeface="Times New Roman"/>
                <a:cs typeface="Times New Roman"/>
              </a:rPr>
              <a:t>They </a:t>
            </a:r>
            <a:r>
              <a:rPr lang="en-US" sz="3600" spc="140" dirty="0" smtClean="0">
                <a:latin typeface="Times New Roman"/>
                <a:cs typeface="Times New Roman"/>
              </a:rPr>
              <a:t>are</a:t>
            </a:r>
          </a:p>
          <a:p>
            <a:pPr>
              <a:buNone/>
            </a:pPr>
            <a:r>
              <a:rPr lang="en-US" sz="3600" spc="140" dirty="0" smtClean="0">
                <a:latin typeface="Times New Roman"/>
                <a:cs typeface="Times New Roman"/>
              </a:rPr>
              <a:t>synthetic </a:t>
            </a:r>
          </a:p>
          <a:p>
            <a:pPr>
              <a:buNone/>
            </a:pPr>
            <a:r>
              <a:rPr lang="en-US" sz="3600" spc="140" dirty="0" smtClean="0">
                <a:latin typeface="Times New Roman"/>
                <a:cs typeface="Times New Roman"/>
              </a:rPr>
              <a:t>fluorinated</a:t>
            </a:r>
          </a:p>
          <a:p>
            <a:pPr>
              <a:buNone/>
            </a:pPr>
            <a:r>
              <a:rPr lang="en-US" sz="3600" spc="105" dirty="0" smtClean="0">
                <a:latin typeface="Times New Roman"/>
                <a:cs typeface="Times New Roman"/>
              </a:rPr>
              <a:t>analogs </a:t>
            </a:r>
            <a:r>
              <a:rPr lang="en-US" sz="3600" spc="25" dirty="0" smtClean="0">
                <a:latin typeface="Times New Roman"/>
                <a:cs typeface="Times New Roman"/>
              </a:rPr>
              <a:t>of </a:t>
            </a:r>
          </a:p>
          <a:p>
            <a:pPr>
              <a:buNone/>
            </a:pPr>
            <a:r>
              <a:rPr lang="en-US" sz="3600" spc="70" dirty="0" smtClean="0">
                <a:latin typeface="Times New Roman"/>
                <a:cs typeface="Times New Roman"/>
              </a:rPr>
              <a:t>nalidixic</a:t>
            </a:r>
          </a:p>
          <a:p>
            <a:pPr>
              <a:buNone/>
            </a:pPr>
            <a:r>
              <a:rPr lang="en-US" sz="3600" spc="85" dirty="0" smtClean="0">
                <a:latin typeface="Times New Roman"/>
                <a:cs typeface="Times New Roman"/>
              </a:rPr>
              <a:t>acid.</a:t>
            </a:r>
          </a:p>
          <a:p>
            <a:endParaRPr lang="en-US" sz="3600" dirty="0" smtClean="0">
              <a:latin typeface="Times New Roman"/>
              <a:cs typeface="Times New Roman"/>
            </a:endParaRPr>
          </a:p>
          <a:p>
            <a:endParaRPr lang="en-US" sz="3600" dirty="0"/>
          </a:p>
        </p:txBody>
      </p:sp>
      <p:sp>
        <p:nvSpPr>
          <p:cNvPr id="4" name="object 4"/>
          <p:cNvSpPr/>
          <p:nvPr/>
        </p:nvSpPr>
        <p:spPr>
          <a:xfrm>
            <a:off x="3714750" y="1570989"/>
            <a:ext cx="4286250" cy="4100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~PP2326.WAV">
            <a:hlinkClick r:id="" action="ppaction://media"/>
          </p:cNvPr>
          <p:cNvPicPr>
            <a:picLocks noRot="1" noChangeAspect="1"/>
          </p:cNvPicPr>
          <p:nvPr>
            <a:wavAudioFile r:embed="rId1" name="~PP2326.WAV"/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93687" y="1374775"/>
          <a:ext cx="7240270" cy="5334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4805"/>
                <a:gridCol w="2357755"/>
                <a:gridCol w="3267710"/>
              </a:tblGrid>
              <a:tr h="3962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Generation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Drugs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Antibacterial</a:t>
                      </a:r>
                      <a:r>
                        <a:rPr sz="200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spectrum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3C6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First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627380" marR="403860" indent="-21653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>
                          <a:latin typeface="Trebuchet MS"/>
                          <a:cs typeface="Trebuchet MS"/>
                        </a:rPr>
                        <a:t>Nalidixic</a:t>
                      </a:r>
                      <a:r>
                        <a:rPr sz="20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acid  Cinoxacin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1200785" marR="591820" indent="-6026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Gram –ve</a:t>
                      </a:r>
                      <a:r>
                        <a:rPr sz="20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bacteria 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Aerobic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Second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418465" marR="410845" indent="-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Norfloxacin 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Ciprofloxacin 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Ofloxacin  </a:t>
                      </a:r>
                      <a:r>
                        <a:rPr sz="2000" spc="-5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sz="2000" spc="5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2000" spc="-5">
                          <a:latin typeface="Trebuchet MS"/>
                          <a:cs typeface="Trebuchet MS"/>
                        </a:rPr>
                        <a:t>me</a:t>
                      </a:r>
                      <a:r>
                        <a:rPr sz="2000" spc="5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2000">
                          <a:latin typeface="Trebuchet MS"/>
                          <a:cs typeface="Trebuchet MS"/>
                        </a:rPr>
                        <a:t>lo</a:t>
                      </a:r>
                      <a:r>
                        <a:rPr sz="2000" spc="-10"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2000" spc="-5">
                          <a:latin typeface="Trebuchet MS"/>
                          <a:cs typeface="Trebuchet MS"/>
                        </a:rPr>
                        <a:t>acin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  Enoxacin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Gram </a:t>
                      </a:r>
                      <a:r>
                        <a:rPr sz="2000" spc="5" dirty="0">
                          <a:latin typeface="Trebuchet MS"/>
                          <a:cs typeface="Trebuchet MS"/>
                        </a:rPr>
                        <a:t>+ve</a:t>
                      </a:r>
                      <a:r>
                        <a:rPr sz="20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bacteria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Aerobic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193040" marR="1879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Improved activity</a:t>
                      </a:r>
                      <a:r>
                        <a:rPr sz="20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against 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Gram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–ve</a:t>
                      </a:r>
                      <a:r>
                        <a:rPr sz="2000" spc="-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bacteria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191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Third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429259" marR="419100" indent="33020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Levofloxacin 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Sparfloxacin  Gatifloxacin 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Gem</a:t>
                      </a:r>
                      <a:r>
                        <a:rPr sz="2000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flo</a:t>
                      </a:r>
                      <a:r>
                        <a:rPr sz="2000" spc="5" dirty="0"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2000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2000" spc="5" dirty="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  <a:tc>
                  <a:txBody>
                    <a:bodyPr/>
                    <a:lstStyle/>
                    <a:p>
                      <a:pPr marL="430530" marR="42545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Good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activity</a:t>
                      </a:r>
                      <a:r>
                        <a:rPr sz="20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against 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Anaerobic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189865" marR="183515" indent="-63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Trebuchet MS"/>
                          <a:cs typeface="Trebuchet MS"/>
                        </a:rPr>
                        <a:t>Gram +ve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bacteria  particularly</a:t>
                      </a:r>
                      <a:r>
                        <a:rPr sz="20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pneumococci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ED3"/>
                    </a:solidFill>
                  </a:tcPr>
                </a:tc>
              </a:tr>
              <a:tr h="1310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Fourth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439420" marR="410845" indent="-20320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22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2000">
                          <a:latin typeface="Trebuchet MS"/>
                          <a:cs typeface="Trebuchet MS"/>
                        </a:rPr>
                        <a:t>rov</a:t>
                      </a:r>
                      <a:r>
                        <a:rPr sz="2000" spc="-5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2000">
                          <a:latin typeface="Trebuchet MS"/>
                          <a:cs typeface="Trebuchet MS"/>
                        </a:rPr>
                        <a:t>fl</a:t>
                      </a:r>
                      <a:r>
                        <a:rPr sz="2000" spc="-15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2000">
                          <a:latin typeface="Trebuchet MS"/>
                          <a:cs typeface="Trebuchet MS"/>
                        </a:rPr>
                        <a:t>xacin  </a:t>
                      </a:r>
                      <a:r>
                        <a:rPr sz="2000" smtClean="0"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sz="2000" spc="-5" dirty="0">
                          <a:latin typeface="Trebuchet MS"/>
                          <a:cs typeface="Trebuchet MS"/>
                        </a:rPr>
                        <a:t>Clinafloxacin 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Sitafloxacin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72720" indent="883919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Anaerobic  Increased activity</a:t>
                      </a:r>
                      <a:r>
                        <a:rPr sz="20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dirty="0">
                          <a:latin typeface="Trebuchet MS"/>
                          <a:cs typeface="Trebuchet MS"/>
                        </a:rPr>
                        <a:t>against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L="8864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Trebuchet MS"/>
                          <a:cs typeface="Trebuchet MS"/>
                        </a:rPr>
                        <a:t>pneumococci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  <a:p>
                      <a:pPr marR="891540" algn="r">
                        <a:lnSpc>
                          <a:spcPts val="695"/>
                        </a:lnSpc>
                        <a:spcBef>
                          <a:spcPts val="810"/>
                        </a:spcBef>
                      </a:pPr>
                      <a:r>
                        <a:rPr sz="1100" dirty="0">
                          <a:solidFill>
                            <a:srgbClr val="B03E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17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6400" y="457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chemeClr val="bg2">
                    <a:lumMod val="25000"/>
                  </a:schemeClr>
                </a:solidFill>
              </a:rPr>
              <a:t>CLASSIFICATION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~PP1638.WAV">
            <a:hlinkClick r:id="" action="ppaction://media"/>
          </p:cNvPr>
          <p:cNvPicPr>
            <a:picLocks noRot="1" noChangeAspect="1"/>
          </p:cNvPicPr>
          <p:nvPr>
            <a:wavAudioFile r:embed="rId1" name="~PP1638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0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535940" y="1633854"/>
            <a:ext cx="70802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smtClean="0">
                <a:latin typeface="Trebuchet MS"/>
                <a:cs typeface="Trebuchet MS"/>
              </a:rPr>
              <a:t>Because</a:t>
            </a:r>
            <a:r>
              <a:rPr sz="2400" spc="215" smtClean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minimal</a:t>
            </a:r>
            <a:r>
              <a:rPr sz="2400" spc="229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serum</a:t>
            </a:r>
            <a:r>
              <a:rPr sz="2400" spc="2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levels</a:t>
            </a:r>
            <a:r>
              <a:rPr sz="2400" spc="2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are</a:t>
            </a:r>
            <a:r>
              <a:rPr sz="2400" spc="22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achieved,</a:t>
            </a:r>
            <a:r>
              <a:rPr sz="2400" spc="229" dirty="0">
                <a:latin typeface="Trebuchet MS"/>
                <a:cs typeface="Trebuchet MS"/>
              </a:rPr>
              <a:t> </a:t>
            </a:r>
            <a:r>
              <a:rPr sz="2400" spc="-125" dirty="0">
                <a:latin typeface="Trebuchet MS"/>
                <a:cs typeface="Trebuchet MS"/>
              </a:rPr>
              <a:t>use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7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6920865" y="2057400"/>
            <a:ext cx="6959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65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the  tract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0258" y="2057400"/>
            <a:ext cx="680974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549275" algn="l"/>
                <a:tab pos="1555115" algn="l"/>
                <a:tab pos="1769745" algn="l"/>
                <a:tab pos="2408555" algn="l"/>
                <a:tab pos="2547620" algn="l"/>
                <a:tab pos="3258820" algn="l"/>
                <a:tab pos="4188460" algn="l"/>
                <a:tab pos="4789170" algn="l"/>
                <a:tab pos="5793740" algn="l"/>
              </a:tabLst>
            </a:pPr>
            <a:r>
              <a:rPr sz="2400" spc="-5" dirty="0">
                <a:latin typeface="Trebuchet MS"/>
                <a:cs typeface="Trebuchet MS"/>
              </a:rPr>
              <a:t>o</a:t>
            </a:r>
            <a:r>
              <a:rPr sz="2400" dirty="0">
                <a:latin typeface="Trebuchet MS"/>
                <a:cs typeface="Trebuchet MS"/>
              </a:rPr>
              <a:t>f	</a:t>
            </a:r>
            <a:r>
              <a:rPr sz="2400" spc="-5" dirty="0">
                <a:latin typeface="Trebuchet MS"/>
                <a:cs typeface="Trebuchet MS"/>
              </a:rPr>
              <a:t>the</a:t>
            </a:r>
            <a:r>
              <a:rPr sz="2400" dirty="0">
                <a:latin typeface="Trebuchet MS"/>
                <a:cs typeface="Trebuchet MS"/>
              </a:rPr>
              <a:t>se	</a:t>
            </a:r>
            <a:r>
              <a:rPr sz="2400" spc="-5" dirty="0">
                <a:latin typeface="Trebuchet MS"/>
                <a:cs typeface="Trebuchet MS"/>
              </a:rPr>
              <a:t>dru</a:t>
            </a:r>
            <a:r>
              <a:rPr sz="2400" spc="-10" dirty="0">
                <a:latin typeface="Trebuchet MS"/>
                <a:cs typeface="Trebuchet MS"/>
              </a:rPr>
              <a:t>g</a:t>
            </a:r>
            <a:r>
              <a:rPr sz="2400" dirty="0">
                <a:latin typeface="Trebuchet MS"/>
                <a:cs typeface="Trebuchet MS"/>
              </a:rPr>
              <a:t>s		</a:t>
            </a:r>
            <a:r>
              <a:rPr sz="2400" spc="-5" dirty="0">
                <a:latin typeface="Trebuchet MS"/>
                <a:cs typeface="Trebuchet MS"/>
              </a:rPr>
              <a:t>ha</a:t>
            </a:r>
            <a:r>
              <a:rPr sz="2400" dirty="0">
                <a:latin typeface="Trebuchet MS"/>
                <a:cs typeface="Trebuchet MS"/>
              </a:rPr>
              <a:t>s	</a:t>
            </a:r>
            <a:r>
              <a:rPr sz="2400" spc="-5" dirty="0">
                <a:latin typeface="Trebuchet MS"/>
                <a:cs typeface="Trebuchet MS"/>
              </a:rPr>
              <a:t>be</a:t>
            </a:r>
            <a:r>
              <a:rPr sz="2400" dirty="0">
                <a:latin typeface="Trebuchet MS"/>
                <a:cs typeface="Trebuchet MS"/>
              </a:rPr>
              <a:t>en	r</a:t>
            </a:r>
            <a:r>
              <a:rPr sz="2400" spc="15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strict</a:t>
            </a:r>
            <a:r>
              <a:rPr sz="2400" spc="10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d	</a:t>
            </a:r>
            <a:r>
              <a:rPr sz="2400" spc="5">
                <a:latin typeface="Trebuchet MS"/>
                <a:cs typeface="Trebuchet MS"/>
              </a:rPr>
              <a:t>to  </a:t>
            </a:r>
            <a:r>
              <a:rPr sz="2400" spc="-5" smtClean="0">
                <a:latin typeface="Trebuchet MS"/>
                <a:cs typeface="Trebuchet MS"/>
              </a:rPr>
              <a:t>treatmen</a:t>
            </a:r>
            <a:r>
              <a:rPr lang="en-IN" sz="2400" spc="-5" dirty="0" smtClean="0">
                <a:latin typeface="Trebuchet MS"/>
                <a:cs typeface="Trebuchet MS"/>
              </a:rPr>
              <a:t>t</a:t>
            </a:r>
            <a:r>
              <a:rPr sz="2400" spc="-5" dirty="0">
                <a:latin typeface="Trebuchet MS"/>
                <a:cs typeface="Trebuchet MS"/>
              </a:rPr>
              <a:t>		of	uncomplicated	urinary  infections.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940" y="3200400"/>
            <a:ext cx="7083425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10160" indent="-274320" algn="just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They </a:t>
            </a:r>
            <a:r>
              <a:rPr sz="2400" spc="-5" dirty="0">
                <a:latin typeface="Trebuchet MS"/>
                <a:cs typeface="Trebuchet MS"/>
              </a:rPr>
              <a:t>are more susceptible to the </a:t>
            </a:r>
            <a:r>
              <a:rPr sz="2400" spc="-45" dirty="0">
                <a:latin typeface="Trebuchet MS"/>
                <a:cs typeface="Trebuchet MS"/>
              </a:rPr>
              <a:t>development  </a:t>
            </a:r>
            <a:r>
              <a:rPr sz="2400" spc="-5" dirty="0">
                <a:latin typeface="Trebuchet MS"/>
                <a:cs typeface="Trebuchet MS"/>
              </a:rPr>
              <a:t>of bacterial</a:t>
            </a:r>
            <a:r>
              <a:rPr sz="2400" spc="3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resistance.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2916"/>
              <a:buFont typeface="Arial"/>
              <a:buChar char=""/>
              <a:tabLst>
                <a:tab pos="287020" algn="l"/>
              </a:tabLst>
            </a:pPr>
            <a:r>
              <a:rPr sz="2400" dirty="0">
                <a:latin typeface="Trebuchet MS"/>
                <a:cs typeface="Trebuchet MS"/>
              </a:rPr>
              <a:t>These </a:t>
            </a:r>
            <a:r>
              <a:rPr sz="2400" spc="-5" dirty="0">
                <a:latin typeface="Trebuchet MS"/>
                <a:cs typeface="Trebuchet MS"/>
              </a:rPr>
              <a:t>agents </a:t>
            </a:r>
            <a:r>
              <a:rPr sz="2400" dirty="0">
                <a:latin typeface="Trebuchet MS"/>
                <a:cs typeface="Trebuchet MS"/>
              </a:rPr>
              <a:t>are </a:t>
            </a:r>
            <a:r>
              <a:rPr sz="2400" spc="-5" dirty="0">
                <a:latin typeface="Trebuchet MS"/>
                <a:cs typeface="Trebuchet MS"/>
              </a:rPr>
              <a:t>not </a:t>
            </a:r>
            <a:r>
              <a:rPr sz="2400" spc="-5">
                <a:latin typeface="Trebuchet MS"/>
                <a:cs typeface="Trebuchet MS"/>
              </a:rPr>
              <a:t>recommended </a:t>
            </a:r>
            <a:r>
              <a:rPr sz="2400" smtClean="0">
                <a:latin typeface="Trebuchet MS"/>
                <a:cs typeface="Trebuchet MS"/>
              </a:rPr>
              <a:t>for</a:t>
            </a:r>
            <a:r>
              <a:rPr lang="en-IN" sz="2400" dirty="0" smtClean="0">
                <a:latin typeface="Trebuchet MS"/>
                <a:cs typeface="Trebuchet MS"/>
              </a:rPr>
              <a:t> </a:t>
            </a:r>
            <a:r>
              <a:rPr sz="2400" spc="-5" smtClean="0">
                <a:latin typeface="Trebuchet MS"/>
                <a:cs typeface="Trebuchet MS"/>
              </a:rPr>
              <a:t>use </a:t>
            </a:r>
            <a:r>
              <a:rPr lang="en-IN" sz="2400" spc="-5" dirty="0" err="1" smtClean="0">
                <a:latin typeface="Trebuchet MS"/>
                <a:cs typeface="Trebuchet MS"/>
              </a:rPr>
              <a:t>i</a:t>
            </a:r>
            <a:r>
              <a:rPr sz="2400" spc="-225" smtClean="0">
                <a:latin typeface="Trebuchet MS"/>
                <a:cs typeface="Trebuchet MS"/>
              </a:rPr>
              <a:t>n  </a:t>
            </a:r>
            <a:r>
              <a:rPr sz="2400" spc="-5" dirty="0">
                <a:latin typeface="Trebuchet MS"/>
                <a:cs typeface="Trebuchet MS"/>
              </a:rPr>
              <a:t>patients with poor renal </a:t>
            </a:r>
            <a:r>
              <a:rPr sz="2400" dirty="0">
                <a:latin typeface="Trebuchet MS"/>
                <a:cs typeface="Trebuchet MS"/>
              </a:rPr>
              <a:t>function </a:t>
            </a:r>
            <a:r>
              <a:rPr sz="2400" spc="-5" dirty="0">
                <a:latin typeface="Trebuchet MS"/>
                <a:cs typeface="Trebuchet MS"/>
              </a:rPr>
              <a:t>because of  significantly decreased urine</a:t>
            </a:r>
            <a:r>
              <a:rPr sz="2400" spc="8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concentrations.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838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1</a:t>
            </a:r>
            <a:r>
              <a:rPr lang="en-IN" sz="3600" baseline="30000" dirty="0" smtClean="0"/>
              <a:t>st</a:t>
            </a:r>
            <a:r>
              <a:rPr lang="en-IN" sz="3600" dirty="0" smtClean="0"/>
              <a:t>GENERATION QUINOLONES</a:t>
            </a:r>
            <a:endParaRPr lang="en-US" sz="3600" dirty="0"/>
          </a:p>
        </p:txBody>
      </p:sp>
      <p:pic>
        <p:nvPicPr>
          <p:cNvPr id="8" name="~PP1747.WAV">
            <a:hlinkClick r:id="" action="ppaction://media"/>
          </p:cNvPr>
          <p:cNvPicPr>
            <a:picLocks noRot="1" noChangeAspect="1"/>
          </p:cNvPicPr>
          <p:nvPr>
            <a:wavAudioFile r:embed="rId1" name="~PP1747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8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535940" y="1143001"/>
            <a:ext cx="7084059" cy="41376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endParaRPr sz="23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spc="-5" dirty="0">
                <a:latin typeface="Trebuchet MS"/>
                <a:cs typeface="Trebuchet MS"/>
              </a:rPr>
              <a:t>Compared with first-generation </a:t>
            </a:r>
            <a:r>
              <a:rPr sz="2300" dirty="0">
                <a:latin typeface="Trebuchet MS"/>
                <a:cs typeface="Trebuchet MS"/>
              </a:rPr>
              <a:t>drugs, </a:t>
            </a:r>
            <a:r>
              <a:rPr sz="2300" spc="-10" dirty="0">
                <a:latin typeface="Trebuchet MS"/>
                <a:cs typeface="Trebuchet MS"/>
              </a:rPr>
              <a:t>these </a:t>
            </a:r>
            <a:r>
              <a:rPr sz="2300" spc="-70" dirty="0">
                <a:latin typeface="Trebuchet MS"/>
                <a:cs typeface="Trebuchet MS"/>
              </a:rPr>
              <a:t>agents  </a:t>
            </a:r>
            <a:r>
              <a:rPr sz="2300" spc="-5" dirty="0">
                <a:latin typeface="Trebuchet MS"/>
                <a:cs typeface="Trebuchet MS"/>
              </a:rPr>
              <a:t>have broader clinical applications </a:t>
            </a:r>
            <a:r>
              <a:rPr sz="2300" dirty="0">
                <a:latin typeface="Trebuchet MS"/>
                <a:cs typeface="Trebuchet MS"/>
              </a:rPr>
              <a:t>in </a:t>
            </a:r>
            <a:r>
              <a:rPr sz="2300" spc="-5" dirty="0">
                <a:latin typeface="Trebuchet MS"/>
                <a:cs typeface="Trebuchet MS"/>
              </a:rPr>
              <a:t>the treatment  of complicated urinary tract infections </a:t>
            </a:r>
            <a:r>
              <a:rPr sz="2300" dirty="0">
                <a:latin typeface="Trebuchet MS"/>
                <a:cs typeface="Trebuchet MS"/>
              </a:rPr>
              <a:t>and  </a:t>
            </a:r>
            <a:r>
              <a:rPr sz="2300" spc="-5" dirty="0">
                <a:latin typeface="Trebuchet MS"/>
                <a:cs typeface="Trebuchet MS"/>
              </a:rPr>
              <a:t>pyelonephritis, sexually transmitted </a:t>
            </a:r>
            <a:r>
              <a:rPr sz="2300" spc="-10" dirty="0">
                <a:latin typeface="Trebuchet MS"/>
                <a:cs typeface="Trebuchet MS"/>
              </a:rPr>
              <a:t>diseases,  </a:t>
            </a:r>
            <a:r>
              <a:rPr sz="2300" dirty="0">
                <a:latin typeface="Trebuchet MS"/>
                <a:cs typeface="Trebuchet MS"/>
              </a:rPr>
              <a:t>selected </a:t>
            </a:r>
            <a:r>
              <a:rPr sz="2300" spc="-5" dirty="0">
                <a:latin typeface="Trebuchet MS"/>
                <a:cs typeface="Trebuchet MS"/>
              </a:rPr>
              <a:t>pneumonias </a:t>
            </a:r>
            <a:r>
              <a:rPr sz="2300" dirty="0">
                <a:latin typeface="Trebuchet MS"/>
                <a:cs typeface="Trebuchet MS"/>
              </a:rPr>
              <a:t>and skin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spc="-5" dirty="0">
                <a:latin typeface="Trebuchet MS"/>
                <a:cs typeface="Trebuchet MS"/>
              </a:rPr>
              <a:t>infections.</a:t>
            </a:r>
            <a:endParaRPr sz="2300">
              <a:latin typeface="Trebuchet MS"/>
              <a:cs typeface="Trebuchet MS"/>
            </a:endParaRPr>
          </a:p>
          <a:p>
            <a:pPr marL="287020" indent="-274320" algn="just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spc="-5" dirty="0">
                <a:latin typeface="Trebuchet MS"/>
                <a:cs typeface="Trebuchet MS"/>
              </a:rPr>
              <a:t>They </a:t>
            </a:r>
            <a:r>
              <a:rPr sz="2300" dirty="0">
                <a:latin typeface="Trebuchet MS"/>
                <a:cs typeface="Trebuchet MS"/>
              </a:rPr>
              <a:t>include </a:t>
            </a:r>
            <a:r>
              <a:rPr sz="2300" spc="-5" dirty="0">
                <a:latin typeface="Trebuchet MS"/>
                <a:cs typeface="Trebuchet MS"/>
              </a:rPr>
              <a:t>ciprofloxacin,</a:t>
            </a:r>
            <a:r>
              <a:rPr sz="2300" spc="170" dirty="0">
                <a:latin typeface="Trebuchet MS"/>
                <a:cs typeface="Trebuchet MS"/>
              </a:rPr>
              <a:t> </a:t>
            </a:r>
            <a:r>
              <a:rPr sz="2300" spc="-35">
                <a:latin typeface="Trebuchet MS"/>
                <a:cs typeface="Trebuchet MS"/>
              </a:rPr>
              <a:t>lomefloxacin</a:t>
            </a:r>
            <a:r>
              <a:rPr sz="2300" spc="-35" dirty="0">
                <a:latin typeface="Trebuchet MS"/>
                <a:cs typeface="Trebuchet MS"/>
              </a:rPr>
              <a:t>,</a:t>
            </a:r>
            <a:endParaRPr sz="2300">
              <a:latin typeface="Trebuchet MS"/>
              <a:cs typeface="Trebuchet MS"/>
            </a:endParaRPr>
          </a:p>
          <a:p>
            <a:pPr marL="286385" algn="just">
              <a:lnSpc>
                <a:spcPct val="100000"/>
              </a:lnSpc>
            </a:pPr>
            <a:r>
              <a:rPr sz="2300" dirty="0">
                <a:latin typeface="Trebuchet MS"/>
                <a:cs typeface="Trebuchet MS"/>
              </a:rPr>
              <a:t>norfloxacin, ofloxacin and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spc="-5" dirty="0">
                <a:latin typeface="Trebuchet MS"/>
                <a:cs typeface="Trebuchet MS"/>
              </a:rPr>
              <a:t>enoxacin.</a:t>
            </a:r>
            <a:endParaRPr sz="23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spc="-5" dirty="0">
                <a:latin typeface="Trebuchet MS"/>
                <a:cs typeface="Trebuchet MS"/>
              </a:rPr>
              <a:t>Ciprofloxacin </a:t>
            </a:r>
            <a:r>
              <a:rPr sz="2300" dirty="0">
                <a:latin typeface="Trebuchet MS"/>
                <a:cs typeface="Trebuchet MS"/>
              </a:rPr>
              <a:t>and </a:t>
            </a:r>
            <a:r>
              <a:rPr sz="2300" spc="-5" dirty="0">
                <a:latin typeface="Trebuchet MS"/>
                <a:cs typeface="Trebuchet MS"/>
              </a:rPr>
              <a:t>ofloxacin are the most </a:t>
            </a:r>
            <a:r>
              <a:rPr sz="2300" spc="-75" dirty="0">
                <a:latin typeface="Trebuchet MS"/>
                <a:cs typeface="Trebuchet MS"/>
              </a:rPr>
              <a:t>widely  </a:t>
            </a:r>
            <a:r>
              <a:rPr sz="2300" spc="-5" dirty="0">
                <a:latin typeface="Trebuchet MS"/>
                <a:cs typeface="Trebuchet MS"/>
              </a:rPr>
              <a:t>used </a:t>
            </a:r>
            <a:r>
              <a:rPr sz="2300" spc="-10" dirty="0">
                <a:latin typeface="Trebuchet MS"/>
                <a:cs typeface="Trebuchet MS"/>
              </a:rPr>
              <a:t>because </a:t>
            </a:r>
            <a:r>
              <a:rPr sz="2300" dirty="0">
                <a:latin typeface="Trebuchet MS"/>
                <a:cs typeface="Trebuchet MS"/>
              </a:rPr>
              <a:t>of </a:t>
            </a:r>
            <a:r>
              <a:rPr sz="2300" spc="-5" dirty="0">
                <a:latin typeface="Trebuchet MS"/>
                <a:cs typeface="Trebuchet MS"/>
              </a:rPr>
              <a:t>their availability </a:t>
            </a:r>
            <a:r>
              <a:rPr sz="2300" dirty="0">
                <a:latin typeface="Trebuchet MS"/>
                <a:cs typeface="Trebuchet MS"/>
              </a:rPr>
              <a:t>in </a:t>
            </a:r>
            <a:r>
              <a:rPr sz="2300" spc="-5" dirty="0">
                <a:latin typeface="Trebuchet MS"/>
                <a:cs typeface="Trebuchet MS"/>
              </a:rPr>
              <a:t>oral </a:t>
            </a:r>
            <a:r>
              <a:rPr sz="2300" dirty="0">
                <a:latin typeface="Trebuchet MS"/>
                <a:cs typeface="Trebuchet MS"/>
              </a:rPr>
              <a:t>and  </a:t>
            </a:r>
            <a:r>
              <a:rPr sz="2300" spc="-5" dirty="0">
                <a:latin typeface="Trebuchet MS"/>
                <a:cs typeface="Trebuchet MS"/>
              </a:rPr>
              <a:t>intravenous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formulations.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8</a:t>
            </a:fld>
            <a:endParaRPr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838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2</a:t>
            </a:r>
            <a:r>
              <a:rPr lang="en-IN" sz="2800" baseline="30000" dirty="0" smtClean="0"/>
              <a:t>ND</a:t>
            </a:r>
            <a:r>
              <a:rPr lang="en-IN" sz="3600" dirty="0" smtClean="0"/>
              <a:t>  GENERATION  QUINOLONES</a:t>
            </a:r>
            <a:endParaRPr lang="en-US" sz="3600" dirty="0"/>
          </a:p>
        </p:txBody>
      </p:sp>
      <p:pic>
        <p:nvPicPr>
          <p:cNvPr id="5" name="~PP693.WAV">
            <a:hlinkClick r:id="" action="ppaction://media"/>
          </p:cNvPr>
          <p:cNvPicPr>
            <a:picLocks noRot="1" noChangeAspect="1"/>
          </p:cNvPicPr>
          <p:nvPr>
            <a:wavAudioFile r:embed="rId1" name="~PP693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533400" y="1676400"/>
            <a:ext cx="7082155" cy="22140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dirty="0">
                <a:latin typeface="Trebuchet MS"/>
                <a:cs typeface="Trebuchet MS"/>
              </a:rPr>
              <a:t>The third-generation </a:t>
            </a:r>
            <a:r>
              <a:rPr sz="2300">
                <a:latin typeface="Trebuchet MS"/>
                <a:cs typeface="Trebuchet MS"/>
              </a:rPr>
              <a:t>quinolones</a:t>
            </a:r>
            <a:r>
              <a:rPr sz="2300" dirty="0">
                <a:latin typeface="Trebuchet MS"/>
                <a:cs typeface="Trebuchet MS"/>
              </a:rPr>
              <a:t> </a:t>
            </a:r>
            <a:r>
              <a:rPr sz="2300" spc="-5" dirty="0">
                <a:latin typeface="Trebuchet MS"/>
                <a:cs typeface="Trebuchet MS"/>
              </a:rPr>
              <a:t>currently </a:t>
            </a:r>
            <a:r>
              <a:rPr sz="2300" spc="-65" dirty="0">
                <a:latin typeface="Trebuchet MS"/>
                <a:cs typeface="Trebuchet MS"/>
              </a:rPr>
              <a:t>include  </a:t>
            </a:r>
            <a:r>
              <a:rPr sz="2300" spc="-5" dirty="0">
                <a:latin typeface="Trebuchet MS"/>
                <a:cs typeface="Trebuchet MS"/>
              </a:rPr>
              <a:t>levofloxacin, gatifloxacin, moxifloxacin </a:t>
            </a:r>
            <a:r>
              <a:rPr sz="2300" dirty="0">
                <a:latin typeface="Trebuchet MS"/>
                <a:cs typeface="Trebuchet MS"/>
              </a:rPr>
              <a:t>and  sparfloxacin.</a:t>
            </a:r>
            <a:endParaRPr sz="23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1739"/>
              <a:buFont typeface="Arial"/>
              <a:buChar char=""/>
              <a:tabLst>
                <a:tab pos="287020" algn="l"/>
              </a:tabLst>
            </a:pPr>
            <a:r>
              <a:rPr sz="2300" dirty="0">
                <a:latin typeface="Trebuchet MS"/>
                <a:cs typeface="Trebuchet MS"/>
              </a:rPr>
              <a:t>These </a:t>
            </a:r>
            <a:r>
              <a:rPr sz="2300" spc="-5" dirty="0">
                <a:latin typeface="Trebuchet MS"/>
                <a:cs typeface="Trebuchet MS"/>
              </a:rPr>
              <a:t>agents are separated into </a:t>
            </a:r>
            <a:r>
              <a:rPr sz="2300" dirty="0">
                <a:latin typeface="Trebuchet MS"/>
                <a:cs typeface="Trebuchet MS"/>
              </a:rPr>
              <a:t>a </a:t>
            </a:r>
            <a:r>
              <a:rPr sz="2300" spc="-5">
                <a:latin typeface="Trebuchet MS"/>
                <a:cs typeface="Trebuchet MS"/>
              </a:rPr>
              <a:t>third </a:t>
            </a:r>
            <a:r>
              <a:rPr lang="en-IN" sz="2300" spc="-5" dirty="0" smtClean="0">
                <a:latin typeface="Trebuchet MS"/>
                <a:cs typeface="Trebuchet MS"/>
              </a:rPr>
              <a:t>generation </a:t>
            </a:r>
            <a:r>
              <a:rPr sz="2300" spc="-5" smtClean="0">
                <a:latin typeface="Trebuchet MS"/>
                <a:cs typeface="Trebuchet MS"/>
              </a:rPr>
              <a:t>because </a:t>
            </a:r>
            <a:r>
              <a:rPr sz="2300" dirty="0">
                <a:latin typeface="Trebuchet MS"/>
                <a:cs typeface="Trebuchet MS"/>
              </a:rPr>
              <a:t>of </a:t>
            </a:r>
            <a:r>
              <a:rPr sz="2300" spc="-5" dirty="0">
                <a:latin typeface="Trebuchet MS"/>
                <a:cs typeface="Trebuchet MS"/>
              </a:rPr>
              <a:t>their expanded activity against </a:t>
            </a:r>
            <a:r>
              <a:rPr sz="2300" dirty="0">
                <a:latin typeface="Trebuchet MS"/>
                <a:cs typeface="Trebuchet MS"/>
              </a:rPr>
              <a:t>gram-  </a:t>
            </a:r>
            <a:r>
              <a:rPr sz="2300" spc="-5" dirty="0">
                <a:latin typeface="Trebuchet MS"/>
                <a:cs typeface="Trebuchet MS"/>
              </a:rPr>
              <a:t>positive organisms, particularly</a:t>
            </a:r>
            <a:r>
              <a:rPr sz="2300" spc="-375" dirty="0">
                <a:latin typeface="Trebuchet MS"/>
                <a:cs typeface="Trebuchet MS"/>
              </a:rPr>
              <a:t> </a:t>
            </a:r>
            <a:r>
              <a:rPr sz="2300" spc="-5" dirty="0">
                <a:latin typeface="Trebuchet MS"/>
                <a:cs typeface="Trebuchet MS"/>
              </a:rPr>
              <a:t>penicillin-sensitive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dirty="0"/>
              <a:pPr marL="38100">
                <a:lnSpc>
                  <a:spcPct val="100000"/>
                </a:lnSpc>
                <a:spcBef>
                  <a:spcPts val="35"/>
                </a:spcBef>
              </a:pPr>
              <a:t>9</a:t>
            </a:fld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810259" y="3813428"/>
            <a:ext cx="33083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4550" algn="l"/>
              </a:tabLst>
            </a:pPr>
            <a:r>
              <a:rPr sz="2300" dirty="0">
                <a:latin typeface="Trebuchet MS"/>
                <a:cs typeface="Trebuchet MS"/>
              </a:rPr>
              <a:t>and	</a:t>
            </a:r>
            <a:r>
              <a:rPr sz="2300" spc="-5" dirty="0">
                <a:latin typeface="Trebuchet MS"/>
                <a:cs typeface="Trebuchet MS"/>
              </a:rPr>
              <a:t>penicillin-resistant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0259" y="3813428"/>
            <a:ext cx="680656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36645">
              <a:lnSpc>
                <a:spcPct val="100000"/>
              </a:lnSpc>
              <a:spcBef>
                <a:spcPts val="100"/>
              </a:spcBef>
              <a:tabLst>
                <a:tab pos="1548765" algn="l"/>
                <a:tab pos="3373120" algn="l"/>
                <a:tab pos="4251325" algn="l"/>
                <a:tab pos="4448175" algn="l"/>
                <a:tab pos="6315075" algn="l"/>
              </a:tabLst>
            </a:pPr>
            <a:r>
              <a:rPr sz="2300" i="1" spc="-5" dirty="0">
                <a:latin typeface="Trebuchet MS"/>
                <a:cs typeface="Trebuchet MS"/>
              </a:rPr>
              <a:t>S</a:t>
            </a:r>
            <a:r>
              <a:rPr sz="2300" i="1" dirty="0">
                <a:latin typeface="Trebuchet MS"/>
                <a:cs typeface="Trebuchet MS"/>
              </a:rPr>
              <a:t>.	</a:t>
            </a:r>
            <a:r>
              <a:rPr sz="2300" i="1" spc="-5" dirty="0">
                <a:latin typeface="Trebuchet MS"/>
                <a:cs typeface="Trebuchet MS"/>
              </a:rPr>
              <a:t>pneumoni</a:t>
            </a:r>
            <a:r>
              <a:rPr sz="2300" i="1" spc="5" dirty="0">
                <a:latin typeface="Trebuchet MS"/>
                <a:cs typeface="Trebuchet MS"/>
              </a:rPr>
              <a:t>a</a:t>
            </a:r>
            <a:r>
              <a:rPr sz="2300" i="1" spc="-15" dirty="0">
                <a:latin typeface="Trebuchet MS"/>
                <a:cs typeface="Trebuchet MS"/>
              </a:rPr>
              <a:t>e</a:t>
            </a:r>
            <a:r>
              <a:rPr sz="2300" dirty="0">
                <a:latin typeface="Trebuchet MS"/>
                <a:cs typeface="Trebuchet MS"/>
              </a:rPr>
              <a:t>,	and  </a:t>
            </a:r>
            <a:r>
              <a:rPr sz="2300" spc="-5" dirty="0">
                <a:latin typeface="Trebuchet MS"/>
                <a:cs typeface="Trebuchet MS"/>
              </a:rPr>
              <a:t>atypical	pathogens	</a:t>
            </a:r>
            <a:r>
              <a:rPr sz="2300" dirty="0">
                <a:latin typeface="Trebuchet MS"/>
                <a:cs typeface="Trebuchet MS"/>
              </a:rPr>
              <a:t>such		</a:t>
            </a:r>
            <a:r>
              <a:rPr sz="2300" spc="-15" dirty="0">
                <a:latin typeface="Trebuchet MS"/>
                <a:cs typeface="Trebuchet MS"/>
              </a:rPr>
              <a:t>as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07989" y="4163948"/>
            <a:ext cx="16090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5" dirty="0">
                <a:latin typeface="Trebuchet MS"/>
                <a:cs typeface="Trebuchet MS"/>
              </a:rPr>
              <a:t>Mycoplasma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940" y="4438174"/>
            <a:ext cx="7082155" cy="15811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86385" algn="just">
              <a:lnSpc>
                <a:spcPct val="100000"/>
              </a:lnSpc>
              <a:spcBef>
                <a:spcPts val="705"/>
              </a:spcBef>
            </a:pPr>
            <a:r>
              <a:rPr sz="2300" i="1" dirty="0">
                <a:latin typeface="Trebuchet MS"/>
                <a:cs typeface="Trebuchet MS"/>
              </a:rPr>
              <a:t>pneumoniae </a:t>
            </a:r>
            <a:r>
              <a:rPr sz="2300" dirty="0">
                <a:latin typeface="Trebuchet MS"/>
                <a:cs typeface="Trebuchet MS"/>
              </a:rPr>
              <a:t>and </a:t>
            </a:r>
            <a:r>
              <a:rPr sz="2300" i="1" spc="-5" dirty="0">
                <a:latin typeface="Trebuchet MS"/>
                <a:cs typeface="Trebuchet MS"/>
              </a:rPr>
              <a:t>Chlamydia</a:t>
            </a:r>
            <a:r>
              <a:rPr sz="2300" i="1" spc="-40" dirty="0">
                <a:latin typeface="Trebuchet MS"/>
                <a:cs typeface="Trebuchet MS"/>
              </a:rPr>
              <a:t> </a:t>
            </a:r>
            <a:r>
              <a:rPr sz="2300" i="1" dirty="0">
                <a:latin typeface="Trebuchet MS"/>
                <a:cs typeface="Trebuchet MS"/>
              </a:rPr>
              <a:t>pneumoniae</a:t>
            </a:r>
            <a:r>
              <a:rPr sz="2300" dirty="0"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</a:pPr>
            <a:r>
              <a:rPr sz="1650" spc="345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300" dirty="0">
                <a:latin typeface="Trebuchet MS"/>
                <a:cs typeface="Trebuchet MS"/>
              </a:rPr>
              <a:t>Although </a:t>
            </a:r>
            <a:r>
              <a:rPr sz="2300" spc="-5" dirty="0">
                <a:latin typeface="Trebuchet MS"/>
                <a:cs typeface="Trebuchet MS"/>
              </a:rPr>
              <a:t>the third-generation </a:t>
            </a:r>
            <a:r>
              <a:rPr sz="2300">
                <a:latin typeface="Trebuchet MS"/>
                <a:cs typeface="Trebuchet MS"/>
              </a:rPr>
              <a:t>quinolones</a:t>
            </a:r>
            <a:r>
              <a:rPr sz="2300" dirty="0">
                <a:latin typeface="Trebuchet MS"/>
                <a:cs typeface="Trebuchet MS"/>
              </a:rPr>
              <a:t> </a:t>
            </a:r>
            <a:r>
              <a:rPr sz="2300" spc="-80" dirty="0">
                <a:latin typeface="Trebuchet MS"/>
                <a:cs typeface="Trebuchet MS"/>
              </a:rPr>
              <a:t>retain  </a:t>
            </a:r>
            <a:r>
              <a:rPr sz="2300" spc="-5" dirty="0">
                <a:latin typeface="Trebuchet MS"/>
                <a:cs typeface="Trebuchet MS"/>
              </a:rPr>
              <a:t>broad gram-negative coverage, they are </a:t>
            </a:r>
            <a:r>
              <a:rPr sz="2300" spc="-10" dirty="0">
                <a:latin typeface="Trebuchet MS"/>
                <a:cs typeface="Trebuchet MS"/>
              </a:rPr>
              <a:t>less </a:t>
            </a:r>
            <a:r>
              <a:rPr sz="2300" spc="-5" dirty="0">
                <a:latin typeface="Trebuchet MS"/>
                <a:cs typeface="Trebuchet MS"/>
              </a:rPr>
              <a:t>active  than </a:t>
            </a:r>
            <a:r>
              <a:rPr sz="2300" dirty="0">
                <a:latin typeface="Trebuchet MS"/>
                <a:cs typeface="Trebuchet MS"/>
              </a:rPr>
              <a:t>ciprofloxacin </a:t>
            </a:r>
            <a:r>
              <a:rPr sz="2300" spc="-5" dirty="0">
                <a:latin typeface="Trebuchet MS"/>
                <a:cs typeface="Trebuchet MS"/>
              </a:rPr>
              <a:t>against Pseudomonas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5" dirty="0">
                <a:latin typeface="Trebuchet MS"/>
                <a:cs typeface="Trebuchet MS"/>
              </a:rPr>
              <a:t>species.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609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smtClean="0"/>
              <a:t>3</a:t>
            </a:r>
            <a:r>
              <a:rPr lang="en-IN" sz="3600" baseline="30000" dirty="0" smtClean="0"/>
              <a:t>RD</a:t>
            </a:r>
            <a:r>
              <a:rPr lang="en-IN" sz="3600" dirty="0" smtClean="0"/>
              <a:t> GENERATION QUINOLONES</a:t>
            </a:r>
            <a:endParaRPr lang="en-US" sz="3600" dirty="0"/>
          </a:p>
        </p:txBody>
      </p:sp>
      <p:pic>
        <p:nvPicPr>
          <p:cNvPr id="9" name="~PP2419.WAV">
            <a:hlinkClick r:id="" action="ppaction://media"/>
          </p:cNvPr>
          <p:cNvPicPr>
            <a:picLocks noRot="1" noChangeAspect="1"/>
          </p:cNvPicPr>
          <p:nvPr>
            <a:wavAudioFile r:embed="rId1" name="~PP2419.WAV"/>
          </p:nvPr>
        </p:nvPicPr>
        <p:blipFill>
          <a:blip r:embed="rId3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1256</Words>
  <Application>Microsoft Office PowerPoint</Application>
  <PresentationFormat>On-screen Show (4:3)</PresentationFormat>
  <Paragraphs>280</Paragraphs>
  <Slides>34</Slides>
  <Notes>0</Notes>
  <HiddenSlides>0</HiddenSlides>
  <MMClips>34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QUINOLONES</vt:lpstr>
      <vt:lpstr>Slide 2</vt:lpstr>
      <vt:lpstr>Slide 3</vt:lpstr>
      <vt:lpstr>Slide 4</vt:lpstr>
      <vt:lpstr>Chemistry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 Inhibition of DNA gyrase also prevents the  relaxation of positively supercoiled DNA.</vt:lpstr>
      <vt:lpstr>Slide 17</vt:lpstr>
      <vt:lpstr>Slide 18</vt:lpstr>
      <vt:lpstr>Slide 19</vt:lpstr>
      <vt:lpstr>Slide 20</vt:lpstr>
      <vt:lpstr>Slide 21</vt:lpstr>
      <vt:lpstr>Clinical uses of quinolones Fluoroquinolones are extensively used treating  general infections. </vt:lpstr>
      <vt:lpstr>Uses (Continued)</vt:lpstr>
      <vt:lpstr>Adverse effects of Quinolones</vt:lpstr>
      <vt:lpstr>Adverse effects of Quinolones(continued)</vt:lpstr>
      <vt:lpstr>Slide 26</vt:lpstr>
      <vt:lpstr>Slide 27</vt:lpstr>
      <vt:lpstr> 2nd generation fluoroquinolone</vt:lpstr>
      <vt:lpstr>CLINICAL USE :</vt:lpstr>
      <vt:lpstr> 3rd generation fluoroquinolone</vt:lpstr>
      <vt:lpstr>CLINICAL USE :</vt:lpstr>
      <vt:lpstr>MOXIFLOXCIN</vt:lpstr>
      <vt:lpstr>Gatifloxacin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Windows User</cp:lastModifiedBy>
  <cp:revision>183</cp:revision>
  <dcterms:created xsi:type="dcterms:W3CDTF">2020-05-12T09:35:24Z</dcterms:created>
  <dcterms:modified xsi:type="dcterms:W3CDTF">2020-05-18T04:26:51Z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2020-05-12T00:00:00Z</vt:filetime>
  </property>
</Properties>
</file>